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6858000" cx="12192000"/>
  <p:notesSz cx="6858000" cy="9144000"/>
  <p:embeddedFontLst>
    <p:embeddedFont>
      <p:font typeface="Catamaran"/>
      <p:regular r:id="rId58"/>
      <p:bold r:id="rId59"/>
    </p:embeddedFont>
    <p:embeddedFont>
      <p:font typeface="Roboto"/>
      <p:regular r:id="rId60"/>
      <p:bold r:id="rId61"/>
      <p:italic r:id="rId62"/>
      <p:boldItalic r:id="rId63"/>
    </p:embeddedFont>
    <p:embeddedFont>
      <p:font typeface="Montserrat"/>
      <p:regular r:id="rId64"/>
      <p:bold r:id="rId65"/>
      <p:italic r:id="rId66"/>
      <p:boldItalic r:id="rId67"/>
    </p:embeddedFont>
    <p:embeddedFont>
      <p:font typeface="Advent Pro"/>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2" roundtripDataSignature="AMtx7mhHJZNxIfqmj5aJgxr4QwSwef0Nw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ntong Le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customschemas.google.com/relationships/presentationmetadata" Target="meta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AdventPro-boldItalic.fntdata"/><Relationship Id="rId70" Type="http://schemas.openxmlformats.org/officeDocument/2006/relationships/font" Target="fonts/AdventPr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5.xml"/><Relationship Id="rId64" Type="http://schemas.openxmlformats.org/officeDocument/2006/relationships/font" Target="fonts/Montserrat-regular.fntdata"/><Relationship Id="rId63" Type="http://schemas.openxmlformats.org/officeDocument/2006/relationships/font" Target="fonts/Roboto-boldItalic.fntdata"/><Relationship Id="rId22" Type="http://schemas.openxmlformats.org/officeDocument/2006/relationships/slide" Target="slides/slide17.xml"/><Relationship Id="rId66" Type="http://schemas.openxmlformats.org/officeDocument/2006/relationships/font" Target="fonts/Montserrat-italic.fntdata"/><Relationship Id="rId21" Type="http://schemas.openxmlformats.org/officeDocument/2006/relationships/slide" Target="slides/slide16.xml"/><Relationship Id="rId65" Type="http://schemas.openxmlformats.org/officeDocument/2006/relationships/font" Target="fonts/Montserrat-bold.fntdata"/><Relationship Id="rId24" Type="http://schemas.openxmlformats.org/officeDocument/2006/relationships/slide" Target="slides/slide19.xml"/><Relationship Id="rId68" Type="http://schemas.openxmlformats.org/officeDocument/2006/relationships/font" Target="fonts/AdventPro-regular.fntdata"/><Relationship Id="rId23" Type="http://schemas.openxmlformats.org/officeDocument/2006/relationships/slide" Target="slides/slide18.xml"/><Relationship Id="rId67" Type="http://schemas.openxmlformats.org/officeDocument/2006/relationships/font" Target="fonts/Montserrat-boldItalic.fntdata"/><Relationship Id="rId60" Type="http://schemas.openxmlformats.org/officeDocument/2006/relationships/font" Target="fonts/Roboto-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AdventPr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Catamaran-bold.fntdata"/><Relationship Id="rId14" Type="http://schemas.openxmlformats.org/officeDocument/2006/relationships/slide" Target="slides/slide9.xml"/><Relationship Id="rId58" Type="http://schemas.openxmlformats.org/officeDocument/2006/relationships/font" Target="fonts/Catamaran-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4-30T14:32:18.861">
    <p:pos x="6000" y="0"/>
    <p:text>这一页可以去除</p:text>
    <p:extLst>
      <p:ext uri="{C676402C-5697-4E1C-873F-D02D1690AC5C}">
        <p15:threadingInfo timeZoneBias="0"/>
      </p:ext>
      <p:ext uri="http://customooxmlschemas.google.com/">
        <go:slidesCustomData xmlns:go="http://customooxmlschemas.google.com/" commentPostId="AAABMmZbFV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 name="Shape 7"/>
        <p:cNvGrpSpPr/>
        <p:nvPr/>
      </p:nvGrpSpPr>
      <p:grpSpPr>
        <a:xfrm>
          <a:off x="0" y="0"/>
          <a:ext cx="0" cy="0"/>
          <a:chOff x="0" y="0"/>
          <a:chExt cx="0" cy="0"/>
        </a:xfrm>
      </p:grpSpPr>
      <p:sp>
        <p:nvSpPr>
          <p:cNvPr id="8" name="Google Shape;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c857750e6b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c857750e6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c857750e6b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c857750e6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c83310895d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c83310895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g2c83310895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g2c83310895d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c86ab906a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c86ab906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c86ab906a8_7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c86ab906a8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d0c9c23082_2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d0c9c23082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1200"/>
              </a:spcBef>
              <a:spcAft>
                <a:spcPts val="0"/>
              </a:spcAft>
              <a:buClr>
                <a:srgbClr val="0D0D0D"/>
              </a:buClr>
              <a:buSzPts val="1200"/>
              <a:buFont typeface="Roboto"/>
              <a:buChar char="●"/>
            </a:pPr>
            <a:r>
              <a:rPr lang="en-US" sz="1200">
                <a:solidFill>
                  <a:srgbClr val="0D0D0D"/>
                </a:solidFill>
                <a:highlight>
                  <a:srgbClr val="FFFFFF"/>
                </a:highlight>
                <a:latin typeface="Roboto"/>
                <a:ea typeface="Roboto"/>
                <a:cs typeface="Roboto"/>
                <a:sym typeface="Roboto"/>
              </a:rPr>
              <a:t>Reviews and Reviews per Month: There is a strong positive correlation (0.59) between </a:t>
            </a:r>
            <a:r>
              <a:rPr lang="en-US" sz="1050">
                <a:solidFill>
                  <a:srgbClr val="0D0D0D"/>
                </a:solidFill>
                <a:highlight>
                  <a:srgbClr val="FFFFFF"/>
                </a:highlight>
                <a:latin typeface="Courier New"/>
                <a:ea typeface="Courier New"/>
                <a:cs typeface="Courier New"/>
                <a:sym typeface="Courier New"/>
              </a:rPr>
              <a:t>number_of_reviews</a:t>
            </a:r>
            <a:r>
              <a:rPr lang="en-US" sz="1200">
                <a:solidFill>
                  <a:srgbClr val="0D0D0D"/>
                </a:solidFill>
                <a:highlight>
                  <a:srgbClr val="FFFFFF"/>
                </a:highlight>
                <a:latin typeface="Roboto"/>
                <a:ea typeface="Roboto"/>
                <a:cs typeface="Roboto"/>
                <a:sym typeface="Roboto"/>
              </a:rPr>
              <a:t> and </a:t>
            </a:r>
            <a:r>
              <a:rPr lang="en-US" sz="1050">
                <a:solidFill>
                  <a:srgbClr val="0D0D0D"/>
                </a:solidFill>
                <a:highlight>
                  <a:srgbClr val="FFFFFF"/>
                </a:highlight>
                <a:latin typeface="Courier New"/>
                <a:ea typeface="Courier New"/>
                <a:cs typeface="Courier New"/>
                <a:sym typeface="Courier New"/>
              </a:rPr>
              <a:t>reviews_per_month</a:t>
            </a:r>
            <a:r>
              <a:rPr lang="en-US" sz="1200">
                <a:solidFill>
                  <a:srgbClr val="0D0D0D"/>
                </a:solidFill>
                <a:highlight>
                  <a:srgbClr val="FFFFFF"/>
                </a:highlight>
                <a:latin typeface="Roboto"/>
                <a:ea typeface="Roboto"/>
                <a:cs typeface="Roboto"/>
                <a:sym typeface="Roboto"/>
              </a:rPr>
              <a:t>, which is intuitive as more frequent reviews per month would naturally increase the total number of reviews.</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US" sz="1200">
                <a:solidFill>
                  <a:srgbClr val="0D0D0D"/>
                </a:solidFill>
                <a:highlight>
                  <a:srgbClr val="FFFFFF"/>
                </a:highlight>
                <a:latin typeface="Roboto"/>
                <a:ea typeface="Roboto"/>
                <a:cs typeface="Roboto"/>
                <a:sym typeface="Roboto"/>
              </a:rPr>
              <a:t>Minimum Nights and Price: </a:t>
            </a:r>
            <a:r>
              <a:rPr lang="en-US" sz="1050">
                <a:solidFill>
                  <a:srgbClr val="0D0D0D"/>
                </a:solidFill>
                <a:highlight>
                  <a:srgbClr val="FFFFFF"/>
                </a:highlight>
                <a:latin typeface="Courier New"/>
                <a:ea typeface="Courier New"/>
                <a:cs typeface="Courier New"/>
                <a:sym typeface="Courier New"/>
              </a:rPr>
              <a:t>minimum_nights</a:t>
            </a:r>
            <a:r>
              <a:rPr lang="en-US" sz="1200">
                <a:solidFill>
                  <a:srgbClr val="0D0D0D"/>
                </a:solidFill>
                <a:highlight>
                  <a:srgbClr val="FFFFFF"/>
                </a:highlight>
                <a:latin typeface="Roboto"/>
                <a:ea typeface="Roboto"/>
                <a:cs typeface="Roboto"/>
                <a:sym typeface="Roboto"/>
              </a:rPr>
              <a:t> and </a:t>
            </a:r>
            <a:r>
              <a:rPr lang="en-US" sz="1050">
                <a:solidFill>
                  <a:srgbClr val="0D0D0D"/>
                </a:solidFill>
                <a:highlight>
                  <a:srgbClr val="FFFFFF"/>
                </a:highlight>
                <a:latin typeface="Courier New"/>
                <a:ea typeface="Courier New"/>
                <a:cs typeface="Courier New"/>
                <a:sym typeface="Courier New"/>
              </a:rPr>
              <a:t>price</a:t>
            </a:r>
            <a:r>
              <a:rPr lang="en-US" sz="1200">
                <a:solidFill>
                  <a:srgbClr val="0D0D0D"/>
                </a:solidFill>
                <a:highlight>
                  <a:srgbClr val="FFFFFF"/>
                </a:highlight>
                <a:latin typeface="Roboto"/>
                <a:ea typeface="Roboto"/>
                <a:cs typeface="Roboto"/>
                <a:sym typeface="Roboto"/>
              </a:rPr>
              <a:t> show a small negative correlation (-0.27), indicating that listings requiring longer stays might be priced slightly lower, perhaps to attract longer-term bookings.</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US" sz="1200">
                <a:solidFill>
                  <a:srgbClr val="0D0D0D"/>
                </a:solidFill>
                <a:highlight>
                  <a:srgbClr val="FFFFFF"/>
                </a:highlight>
                <a:latin typeface="Roboto"/>
                <a:ea typeface="Roboto"/>
                <a:cs typeface="Roboto"/>
                <a:sym typeface="Roboto"/>
              </a:rPr>
              <a:t>Availability and Calculated Host Listings Count: </a:t>
            </a:r>
            <a:r>
              <a:rPr lang="en-US" sz="1050">
                <a:solidFill>
                  <a:srgbClr val="0D0D0D"/>
                </a:solidFill>
                <a:highlight>
                  <a:srgbClr val="FFFFFF"/>
                </a:highlight>
                <a:latin typeface="Courier New"/>
                <a:ea typeface="Courier New"/>
                <a:cs typeface="Courier New"/>
                <a:sym typeface="Courier New"/>
              </a:rPr>
              <a:t>availability_365</a:t>
            </a:r>
            <a:r>
              <a:rPr lang="en-US" sz="1200">
                <a:solidFill>
                  <a:srgbClr val="0D0D0D"/>
                </a:solidFill>
                <a:highlight>
                  <a:srgbClr val="FFFFFF"/>
                </a:highlight>
                <a:latin typeface="Roboto"/>
                <a:ea typeface="Roboto"/>
                <a:cs typeface="Roboto"/>
                <a:sym typeface="Roboto"/>
              </a:rPr>
              <a:t> shows a positive correlation with </a:t>
            </a:r>
            <a:r>
              <a:rPr lang="en-US" sz="1050">
                <a:solidFill>
                  <a:srgbClr val="0D0D0D"/>
                </a:solidFill>
                <a:highlight>
                  <a:srgbClr val="FFFFFF"/>
                </a:highlight>
                <a:latin typeface="Courier New"/>
                <a:ea typeface="Courier New"/>
                <a:cs typeface="Courier New"/>
                <a:sym typeface="Courier New"/>
              </a:rPr>
              <a:t>calculated_host_listings_count</a:t>
            </a:r>
            <a:r>
              <a:rPr lang="en-US" sz="1200">
                <a:solidFill>
                  <a:srgbClr val="0D0D0D"/>
                </a:solidFill>
                <a:highlight>
                  <a:srgbClr val="FFFFFF"/>
                </a:highlight>
                <a:latin typeface="Roboto"/>
                <a:ea typeface="Roboto"/>
                <a:cs typeface="Roboto"/>
                <a:sym typeface="Roboto"/>
              </a:rPr>
              <a:t> (0.23), indicating that hosts with more listings tend to offer greater availability throughout the year.</a:t>
            </a:r>
            <a:endParaRPr sz="1200">
              <a:solidFill>
                <a:srgbClr val="0D0D0D"/>
              </a:solidFill>
              <a:highlight>
                <a:srgbClr val="FFFFFF"/>
              </a:highlight>
              <a:latin typeface="Roboto"/>
              <a:ea typeface="Roboto"/>
              <a:cs typeface="Roboto"/>
              <a:sym typeface="Roboto"/>
            </a:endParaRPr>
          </a:p>
          <a:p>
            <a:pPr indent="0" lvl="0" marL="0" rtl="0" algn="l">
              <a:lnSpc>
                <a:spcPct val="160000"/>
              </a:lnSpc>
              <a:spcBef>
                <a:spcPts val="1400"/>
              </a:spcBef>
              <a:spcAft>
                <a:spcPts val="0"/>
              </a:spcAft>
              <a:buNone/>
            </a:pPr>
            <a:r>
              <a:rPr b="1" lang="en-US" sz="1650">
                <a:solidFill>
                  <a:srgbClr val="0D0D0D"/>
                </a:solidFill>
                <a:highlight>
                  <a:srgbClr val="FFFFFF"/>
                </a:highlight>
                <a:latin typeface="Roboto"/>
                <a:ea typeface="Roboto"/>
                <a:cs typeface="Roboto"/>
                <a:sym typeface="Roboto"/>
              </a:rPr>
              <a:t>Usefulness:</a:t>
            </a:r>
            <a:endParaRPr b="1" sz="1650">
              <a:solidFill>
                <a:srgbClr val="0D0D0D"/>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None/>
            </a:pPr>
            <a:r>
              <a:rPr lang="en-US" sz="1200">
                <a:solidFill>
                  <a:srgbClr val="0D0D0D"/>
                </a:solidFill>
                <a:highlight>
                  <a:srgbClr val="FFFFFF"/>
                </a:highlight>
                <a:latin typeface="Roboto"/>
                <a:ea typeface="Roboto"/>
                <a:cs typeface="Roboto"/>
                <a:sym typeface="Roboto"/>
              </a:rPr>
              <a:t>This heatmap is particularly useful for:</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1500"/>
              </a:spcBef>
              <a:spcAft>
                <a:spcPts val="0"/>
              </a:spcAft>
              <a:buClr>
                <a:srgbClr val="0D0D0D"/>
              </a:buClr>
              <a:buSzPts val="1200"/>
              <a:buFont typeface="Roboto"/>
              <a:buChar char="●"/>
            </a:pPr>
            <a:r>
              <a:rPr lang="en-US" sz="1200">
                <a:solidFill>
                  <a:srgbClr val="0D0D0D"/>
                </a:solidFill>
                <a:highlight>
                  <a:srgbClr val="FFFFFF"/>
                </a:highlight>
                <a:latin typeface="Roboto"/>
                <a:ea typeface="Roboto"/>
                <a:cs typeface="Roboto"/>
                <a:sym typeface="Roboto"/>
              </a:rPr>
              <a:t>Feature Selection: Identifying highly correlated variables that might need to be removed or adjusted to prevent multicollinearity in linear models.</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US" sz="1200">
                <a:solidFill>
                  <a:srgbClr val="0D0D0D"/>
                </a:solidFill>
                <a:highlight>
                  <a:srgbClr val="FFFFFF"/>
                </a:highlight>
                <a:latin typeface="Roboto"/>
                <a:ea typeface="Roboto"/>
                <a:cs typeface="Roboto"/>
                <a:sym typeface="Roboto"/>
              </a:rPr>
              <a:t>Insight Generation: Understanding relationships between variables which can help in hypothesizing about causal relationships, though correlation does not imply causation.</a:t>
            </a:r>
            <a:endParaRPr sz="1200">
              <a:solidFill>
                <a:srgbClr val="0D0D0D"/>
              </a:solidFill>
              <a:highlight>
                <a:srgbClr val="FFFFFF"/>
              </a:highlight>
              <a:latin typeface="Roboto"/>
              <a:ea typeface="Roboto"/>
              <a:cs typeface="Roboto"/>
              <a:sym typeface="Roboto"/>
            </a:endParaRPr>
          </a:p>
          <a:p>
            <a:pPr indent="0" lvl="0" marL="0" rtl="0" algn="l">
              <a:lnSpc>
                <a:spcPct val="160000"/>
              </a:lnSpc>
              <a:spcBef>
                <a:spcPts val="1400"/>
              </a:spcBef>
              <a:spcAft>
                <a:spcPts val="0"/>
              </a:spcAft>
              <a:buNone/>
            </a:pPr>
            <a:r>
              <a:rPr b="1" lang="en-US" sz="1650">
                <a:solidFill>
                  <a:srgbClr val="0D0D0D"/>
                </a:solidFill>
                <a:highlight>
                  <a:srgbClr val="FFFFFF"/>
                </a:highlight>
                <a:latin typeface="Roboto"/>
                <a:ea typeface="Roboto"/>
                <a:cs typeface="Roboto"/>
                <a:sym typeface="Roboto"/>
              </a:rPr>
              <a:t>Interpretation for Modeling:</a:t>
            </a:r>
            <a:endParaRPr b="1" sz="1650">
              <a:solidFill>
                <a:srgbClr val="0D0D0D"/>
              </a:solidFill>
              <a:highlight>
                <a:srgbClr val="FFFFFF"/>
              </a:highlight>
              <a:latin typeface="Roboto"/>
              <a:ea typeface="Roboto"/>
              <a:cs typeface="Roboto"/>
              <a:sym typeface="Roboto"/>
            </a:endParaRPr>
          </a:p>
          <a:p>
            <a:pPr indent="-304800" lvl="0" marL="457200" rtl="0" algn="l">
              <a:lnSpc>
                <a:spcPct val="115000"/>
              </a:lnSpc>
              <a:spcBef>
                <a:spcPts val="400"/>
              </a:spcBef>
              <a:spcAft>
                <a:spcPts val="0"/>
              </a:spcAft>
              <a:buClr>
                <a:srgbClr val="0D0D0D"/>
              </a:buClr>
              <a:buSzPts val="1200"/>
              <a:buFont typeface="Roboto"/>
              <a:buChar char="●"/>
            </a:pPr>
            <a:r>
              <a:rPr lang="en-US" sz="1200">
                <a:solidFill>
                  <a:srgbClr val="0D0D0D"/>
                </a:solidFill>
                <a:highlight>
                  <a:srgbClr val="FFFFFF"/>
                </a:highlight>
                <a:latin typeface="Roboto"/>
                <a:ea typeface="Roboto"/>
                <a:cs typeface="Roboto"/>
                <a:sym typeface="Roboto"/>
              </a:rPr>
              <a:t>If you are using models that assume little to no multicollinearity, such as linear regression, you might consider dropping or combining features that are highly correlated.</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US" sz="1200">
                <a:solidFill>
                  <a:srgbClr val="0D0D0D"/>
                </a:solidFill>
                <a:highlight>
                  <a:srgbClr val="FFFFFF"/>
                </a:highlight>
                <a:latin typeface="Roboto"/>
                <a:ea typeface="Roboto"/>
                <a:cs typeface="Roboto"/>
                <a:sym typeface="Roboto"/>
              </a:rPr>
              <a:t>For other models like tree-based models, multicollinearity is less of an issue, but understanding which features are related can still help in interpreting model behavior and results.</a:t>
            </a:r>
            <a:endParaRPr sz="1200">
              <a:solidFill>
                <a:srgbClr val="0D0D0D"/>
              </a:solidFill>
              <a:highlight>
                <a:srgbClr val="FFFFFF"/>
              </a:highlight>
              <a:latin typeface="Roboto"/>
              <a:ea typeface="Roboto"/>
              <a:cs typeface="Roboto"/>
              <a:sym typeface="Roboto"/>
            </a:endParaRPr>
          </a:p>
          <a:p>
            <a:pPr indent="0" lvl="0" marL="457200" rtl="0" algn="l">
              <a:lnSpc>
                <a:spcPct val="115000"/>
              </a:lnSpc>
              <a:spcBef>
                <a:spcPts val="1200"/>
              </a:spcBef>
              <a:spcAft>
                <a:spcPts val="120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d0c9c2308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2d0c9c23082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d0c9c23082_2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d0c9c23082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d0c9c23082_4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d0c9c23082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d0c9c23082_5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d0c9c23082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d0c9c23082_2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d0c9c23082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d0c9c23082_2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d0c9c23082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coefficient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d0c9c23082_2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d0c9c23082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neither over fitting or under fitting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d0c9c23082_2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d0c9c23082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d0c9c23082_2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d0c9c23082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d0c9c23082_2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d0c9c23082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d0c9c23082_2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d0c9c23082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d0c9c23082_2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d0c9c23082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d0f9a8d4b3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d0f9a8d4b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d0c9c23082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d0c9c2308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d0c9c2308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2d0c9c23082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d0c9c23082_2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d0c9c23082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d0c9c23082_4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b="1" lang="en-US" sz="800">
                <a:solidFill>
                  <a:srgbClr val="0D0D0D"/>
                </a:solidFill>
                <a:highlight>
                  <a:srgbClr val="FFFFFF"/>
                </a:highlight>
                <a:latin typeface="Roboto"/>
                <a:ea typeface="Roboto"/>
                <a:cs typeface="Roboto"/>
                <a:sym typeface="Roboto"/>
              </a:rPr>
              <a:t>Improvement Strategies</a:t>
            </a:r>
            <a:endParaRPr b="1" sz="800">
              <a:solidFill>
                <a:srgbClr val="0D0D0D"/>
              </a:solidFill>
              <a:highlight>
                <a:srgbClr val="FFFFFF"/>
              </a:highlight>
              <a:latin typeface="Roboto"/>
              <a:ea typeface="Roboto"/>
              <a:cs typeface="Roboto"/>
              <a:sym typeface="Roboto"/>
            </a:endParaRPr>
          </a:p>
          <a:p>
            <a:pPr indent="-292100" lvl="0" marL="457200" rtl="0" algn="l">
              <a:lnSpc>
                <a:spcPct val="115000"/>
              </a:lnSpc>
              <a:spcBef>
                <a:spcPts val="200"/>
              </a:spcBef>
              <a:spcAft>
                <a:spcPts val="0"/>
              </a:spcAft>
              <a:buClr>
                <a:srgbClr val="0D0D0D"/>
              </a:buClr>
              <a:buSzPts val="1000"/>
              <a:buFont typeface="Roboto"/>
              <a:buChar char="●"/>
            </a:pPr>
            <a:r>
              <a:rPr lang="en-US" sz="1000">
                <a:solidFill>
                  <a:srgbClr val="0D0D0D"/>
                </a:solidFill>
                <a:highlight>
                  <a:srgbClr val="FFFFFF"/>
                </a:highlight>
                <a:latin typeface="Roboto"/>
                <a:ea typeface="Roboto"/>
                <a:cs typeface="Roboto"/>
                <a:sym typeface="Roboto"/>
              </a:rPr>
              <a:t>Feature Engineering: Potential for creating more meaningful features from the existing data, or obtaining additional data that could help improve model accuracy.</a:t>
            </a:r>
            <a:endParaRPr sz="1000">
              <a:solidFill>
                <a:srgbClr val="0D0D0D"/>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0D0D0D"/>
              </a:buClr>
              <a:buSzPts val="1000"/>
              <a:buFont typeface="Roboto"/>
              <a:buChar char="●"/>
            </a:pPr>
            <a:r>
              <a:rPr lang="en-US" sz="1000">
                <a:solidFill>
                  <a:srgbClr val="0D0D0D"/>
                </a:solidFill>
                <a:highlight>
                  <a:srgbClr val="FFFFFF"/>
                </a:highlight>
                <a:latin typeface="Roboto"/>
                <a:ea typeface="Roboto"/>
                <a:cs typeface="Roboto"/>
                <a:sym typeface="Roboto"/>
              </a:rPr>
              <a:t>Advanced Modeling Techniques: Consider whether more sophisticated models or ensemble methods might capture the complexity of the data better.</a:t>
            </a:r>
            <a:endParaRPr sz="1000">
              <a:solidFill>
                <a:srgbClr val="0D0D0D"/>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0D0D0D"/>
              </a:buClr>
              <a:buSzPts val="1000"/>
              <a:buFont typeface="Roboto"/>
              <a:buChar char="●"/>
            </a:pPr>
            <a:r>
              <a:rPr lang="en-US" sz="1000">
                <a:solidFill>
                  <a:srgbClr val="0D0D0D"/>
                </a:solidFill>
                <a:highlight>
                  <a:srgbClr val="FFFFFF"/>
                </a:highlight>
                <a:latin typeface="Roboto"/>
                <a:ea typeface="Roboto"/>
                <a:cs typeface="Roboto"/>
                <a:sym typeface="Roboto"/>
              </a:rPr>
              <a:t>Increased Data Collection: Suggest ways to collect more comprehensive or higher-quality data that could enhance the model’s learning capability.</a:t>
            </a:r>
            <a:endParaRPr sz="1000">
              <a:solidFill>
                <a:srgbClr val="0D0D0D"/>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0D0D0D"/>
              </a:buClr>
              <a:buSzPts val="1000"/>
              <a:buFont typeface="Roboto"/>
              <a:buChar char="●"/>
            </a:pPr>
            <a:r>
              <a:rPr lang="en-US" sz="1000">
                <a:solidFill>
                  <a:srgbClr val="0D0D0D"/>
                </a:solidFill>
                <a:highlight>
                  <a:srgbClr val="FFFFFF"/>
                </a:highlight>
                <a:latin typeface="Roboto"/>
                <a:ea typeface="Roboto"/>
                <a:cs typeface="Roboto"/>
                <a:sym typeface="Roboto"/>
              </a:rPr>
              <a:t>Experimentation with Non-linear Models: Since traditional models have limitations, experimenting with non-linear models or neural networks might yield better results.</a:t>
            </a:r>
            <a:endParaRPr sz="10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sz="400">
              <a:solidFill>
                <a:schemeClr val="dk1"/>
              </a:solidFill>
            </a:endParaRPr>
          </a:p>
          <a:p>
            <a:pPr indent="0" lvl="0" marL="0" rtl="0" algn="l">
              <a:spcBef>
                <a:spcPts val="0"/>
              </a:spcBef>
              <a:spcAft>
                <a:spcPts val="0"/>
              </a:spcAft>
              <a:buNone/>
            </a:pPr>
            <a:r>
              <a:t/>
            </a:r>
            <a:endParaRPr b="1" sz="800">
              <a:solidFill>
                <a:srgbClr val="0D0D0D"/>
              </a:solidFill>
              <a:highlight>
                <a:srgbClr val="FFFFFF"/>
              </a:highlight>
              <a:latin typeface="Roboto"/>
              <a:ea typeface="Roboto"/>
              <a:cs typeface="Roboto"/>
              <a:sym typeface="Roboto"/>
            </a:endParaRPr>
          </a:p>
        </p:txBody>
      </p:sp>
      <p:sp>
        <p:nvSpPr>
          <p:cNvPr id="554" name="Google Shape;554;g2d0c9c23082_4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c81de69ad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2c81de69ad5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d0c9c23082_2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d0c9c23082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c7d3caa74f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c7d3caa7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c81de69a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g2c81de69ad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c83310895d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c83310895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cSld name="Custom">
    <p:spTree>
      <p:nvGrpSpPr>
        <p:cNvPr id="6"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jpg"/><Relationship Id="rId4" Type="http://schemas.openxmlformats.org/officeDocument/2006/relationships/image" Target="../media/image11.png"/><Relationship Id="rId5" Type="http://schemas.openxmlformats.org/officeDocument/2006/relationships/image" Target="../media/image17.jpg"/><Relationship Id="rId6"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jpg"/><Relationship Id="rId4" Type="http://schemas.openxmlformats.org/officeDocument/2006/relationships/image" Target="../media/image22.jpg"/><Relationship Id="rId5"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jpg"/><Relationship Id="rId4" Type="http://schemas.openxmlformats.org/officeDocument/2006/relationships/image" Target="../media/image21.jpg"/><Relationship Id="rId5" Type="http://schemas.openxmlformats.org/officeDocument/2006/relationships/image" Target="../media/image3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9.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43.png"/><Relationship Id="rId5"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comments" Target="../comments/comment1.xml"/><Relationship Id="rId4" Type="http://schemas.openxmlformats.org/officeDocument/2006/relationships/image" Target="../media/image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jpg"/><Relationship Id="rId4" Type="http://schemas.openxmlformats.org/officeDocument/2006/relationships/image" Target="../media/image4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jp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jp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jp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jp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jpg"/><Relationship Id="rId4" Type="http://schemas.openxmlformats.org/officeDocument/2006/relationships/image" Target="../media/image46.png"/><Relationship Id="rId5"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jp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7.jpg"/><Relationship Id="rId4" Type="http://schemas.openxmlformats.org/officeDocument/2006/relationships/image" Target="../media/image36.jp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alpha val="4705"/>
          </a:schemeClr>
        </a:solidFill>
      </p:bgPr>
    </p:bg>
    <p:spTree>
      <p:nvGrpSpPr>
        <p:cNvPr id="10" name="Shape 10"/>
        <p:cNvGrpSpPr/>
        <p:nvPr/>
      </p:nvGrpSpPr>
      <p:grpSpPr>
        <a:xfrm>
          <a:off x="0" y="0"/>
          <a:ext cx="0" cy="0"/>
          <a:chOff x="0" y="0"/>
          <a:chExt cx="0" cy="0"/>
        </a:xfrm>
      </p:grpSpPr>
      <p:sp>
        <p:nvSpPr>
          <p:cNvPr id="11" name="Google Shape;11;p1"/>
          <p:cNvSpPr txBox="1"/>
          <p:nvPr/>
        </p:nvSpPr>
        <p:spPr>
          <a:xfrm>
            <a:off x="0" y="46990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nvGrpSpPr>
          <p:cNvPr id="12" name="Google Shape;12;p1"/>
          <p:cNvGrpSpPr/>
          <p:nvPr/>
        </p:nvGrpSpPr>
        <p:grpSpPr>
          <a:xfrm>
            <a:off x="-30432" y="478401"/>
            <a:ext cx="12192000" cy="6840996"/>
            <a:chOff x="-30432" y="478401"/>
            <a:chExt cx="12192000" cy="6840996"/>
          </a:xfrm>
        </p:grpSpPr>
        <p:cxnSp>
          <p:nvCxnSpPr>
            <p:cNvPr id="13" name="Google Shape;13;p1"/>
            <p:cNvCxnSpPr/>
            <p:nvPr/>
          </p:nvCxnSpPr>
          <p:spPr>
            <a:xfrm>
              <a:off x="-30432" y="876681"/>
              <a:ext cx="12192000" cy="1"/>
            </a:xfrm>
            <a:prstGeom prst="straightConnector1">
              <a:avLst/>
            </a:prstGeom>
            <a:noFill/>
            <a:ln cap="flat" cmpd="sng" w="12700">
              <a:solidFill>
                <a:srgbClr val="7F7F7F">
                  <a:alpha val="24705"/>
                </a:srgbClr>
              </a:solidFill>
              <a:prstDash val="solid"/>
              <a:miter lim="8000"/>
              <a:headEnd len="sm" w="sm" type="none"/>
              <a:tailEnd len="sm" w="sm" type="none"/>
            </a:ln>
          </p:spPr>
        </p:cxnSp>
        <p:cxnSp>
          <p:nvCxnSpPr>
            <p:cNvPr id="14" name="Google Shape;14;p1"/>
            <p:cNvCxnSpPr/>
            <p:nvPr/>
          </p:nvCxnSpPr>
          <p:spPr>
            <a:xfrm flipH="1" rot="10800000">
              <a:off x="11865559" y="478401"/>
              <a:ext cx="2592" cy="6840996"/>
            </a:xfrm>
            <a:prstGeom prst="straightConnector1">
              <a:avLst/>
            </a:prstGeom>
            <a:noFill/>
            <a:ln cap="flat" cmpd="sng" w="12700">
              <a:solidFill>
                <a:srgbClr val="7F7F7F">
                  <a:alpha val="24705"/>
                </a:srgbClr>
              </a:solidFill>
              <a:prstDash val="solid"/>
              <a:miter lim="8000"/>
              <a:headEnd len="sm" w="sm" type="none"/>
              <a:tailEnd len="sm" w="sm" type="none"/>
            </a:ln>
          </p:spPr>
        </p:cxnSp>
        <p:cxnSp>
          <p:nvCxnSpPr>
            <p:cNvPr id="15" name="Google Shape;15;p1"/>
            <p:cNvCxnSpPr/>
            <p:nvPr/>
          </p:nvCxnSpPr>
          <p:spPr>
            <a:xfrm>
              <a:off x="-30432" y="6943141"/>
              <a:ext cx="12192000" cy="1"/>
            </a:xfrm>
            <a:prstGeom prst="straightConnector1">
              <a:avLst/>
            </a:prstGeom>
            <a:noFill/>
            <a:ln cap="flat" cmpd="sng" w="12700">
              <a:solidFill>
                <a:srgbClr val="7F7F7F">
                  <a:alpha val="24705"/>
                </a:srgbClr>
              </a:solidFill>
              <a:prstDash val="solid"/>
              <a:miter lim="8000"/>
              <a:headEnd len="sm" w="sm" type="none"/>
              <a:tailEnd len="sm" w="sm" type="none"/>
            </a:ln>
          </p:spPr>
        </p:cxnSp>
        <p:cxnSp>
          <p:nvCxnSpPr>
            <p:cNvPr id="16" name="Google Shape;16;p1"/>
            <p:cNvCxnSpPr/>
            <p:nvPr/>
          </p:nvCxnSpPr>
          <p:spPr>
            <a:xfrm flipH="1" rot="10800000">
              <a:off x="545312" y="478401"/>
              <a:ext cx="2592" cy="6840995"/>
            </a:xfrm>
            <a:prstGeom prst="straightConnector1">
              <a:avLst/>
            </a:prstGeom>
            <a:noFill/>
            <a:ln cap="flat" cmpd="sng" w="12700">
              <a:solidFill>
                <a:srgbClr val="7F7F7F">
                  <a:alpha val="24705"/>
                </a:srgbClr>
              </a:solidFill>
              <a:prstDash val="solid"/>
              <a:miter lim="8000"/>
              <a:headEnd len="sm" w="sm" type="none"/>
              <a:tailEnd len="sm" w="sm" type="none"/>
            </a:ln>
          </p:spPr>
        </p:cxnSp>
      </p:grpSp>
      <p:pic>
        <p:nvPicPr>
          <p:cNvPr id="17" name="Google Shape;17;p1"/>
          <p:cNvPicPr preferRelativeResize="0"/>
          <p:nvPr/>
        </p:nvPicPr>
        <p:blipFill rotWithShape="1">
          <a:blip r:embed="rId3">
            <a:alphaModFix amt="15000"/>
          </a:blip>
          <a:srcRect b="-1" l="0" r="0" t="20071"/>
          <a:stretch/>
        </p:blipFill>
        <p:spPr>
          <a:xfrm>
            <a:off x="-381000" y="255588"/>
            <a:ext cx="12954000" cy="7286625"/>
          </a:xfrm>
          <a:prstGeom prst="rect">
            <a:avLst/>
          </a:prstGeom>
          <a:noFill/>
          <a:ln>
            <a:noFill/>
          </a:ln>
        </p:spPr>
      </p:pic>
      <p:sp>
        <p:nvSpPr>
          <p:cNvPr id="18" name="Google Shape;18;p1"/>
          <p:cNvSpPr txBox="1"/>
          <p:nvPr/>
        </p:nvSpPr>
        <p:spPr>
          <a:xfrm>
            <a:off x="8351228" y="461727"/>
            <a:ext cx="3842041" cy="6874345"/>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19" name="Google Shape;19;p1"/>
          <p:cNvSpPr/>
          <p:nvPr/>
        </p:nvSpPr>
        <p:spPr>
          <a:xfrm>
            <a:off x="542793" y="890389"/>
            <a:ext cx="608776" cy="608577"/>
          </a:xfrm>
          <a:custGeom>
            <a:rect b="b" l="l" r="r" t="t"/>
            <a:pathLst>
              <a:path extrusionOk="0" h="20595" w="20596">
                <a:moveTo>
                  <a:pt x="0" y="0"/>
                </a:moveTo>
                <a:lnTo>
                  <a:pt x="0" y="11107"/>
                </a:lnTo>
                <a:lnTo>
                  <a:pt x="94" y="11107"/>
                </a:lnTo>
                <a:cubicBezTo>
                  <a:pt x="279" y="13466"/>
                  <a:pt x="1231" y="15777"/>
                  <a:pt x="3034" y="17581"/>
                </a:cubicBezTo>
                <a:cubicBezTo>
                  <a:pt x="7052" y="21600"/>
                  <a:pt x="13565" y="21600"/>
                  <a:pt x="17582" y="17581"/>
                </a:cubicBezTo>
                <a:cubicBezTo>
                  <a:pt x="21600" y="13562"/>
                  <a:pt x="21600" y="7041"/>
                  <a:pt x="17582" y="3022"/>
                </a:cubicBezTo>
                <a:cubicBezTo>
                  <a:pt x="15747" y="1186"/>
                  <a:pt x="13391" y="239"/>
                  <a:pt x="10990" y="81"/>
                </a:cubicBezTo>
                <a:lnTo>
                  <a:pt x="10990" y="0"/>
                </a:lnTo>
                <a:lnTo>
                  <a:pt x="0" y="0"/>
                </a:lnTo>
                <a:close/>
                <a:moveTo>
                  <a:pt x="4404" y="10496"/>
                </a:moveTo>
                <a:lnTo>
                  <a:pt x="16213" y="10496"/>
                </a:lnTo>
                <a:cubicBezTo>
                  <a:pt x="16214" y="12009"/>
                  <a:pt x="15634" y="13519"/>
                  <a:pt x="14481" y="14673"/>
                </a:cubicBezTo>
                <a:cubicBezTo>
                  <a:pt x="12176" y="16979"/>
                  <a:pt x="8441" y="16979"/>
                  <a:pt x="6136" y="14673"/>
                </a:cubicBezTo>
                <a:cubicBezTo>
                  <a:pt x="4982" y="13519"/>
                  <a:pt x="4403" y="12009"/>
                  <a:pt x="4404" y="10496"/>
                </a:cubicBezTo>
                <a:close/>
              </a:path>
            </a:pathLst>
          </a:cu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grpSp>
        <p:nvGrpSpPr>
          <p:cNvPr id="20" name="Google Shape;20;p1"/>
          <p:cNvGrpSpPr/>
          <p:nvPr/>
        </p:nvGrpSpPr>
        <p:grpSpPr>
          <a:xfrm>
            <a:off x="11394878" y="5980311"/>
            <a:ext cx="305793" cy="901105"/>
            <a:chOff x="11394878" y="5980311"/>
            <a:chExt cx="305793" cy="901105"/>
          </a:xfrm>
        </p:grpSpPr>
        <p:sp>
          <p:nvSpPr>
            <p:cNvPr id="21" name="Google Shape;21;p1"/>
            <p:cNvSpPr/>
            <p:nvPr/>
          </p:nvSpPr>
          <p:spPr>
            <a:xfrm>
              <a:off x="11394878" y="5980311"/>
              <a:ext cx="305793" cy="451843"/>
            </a:xfrm>
            <a:custGeom>
              <a:rect b="b" l="l" r="r" t="t"/>
              <a:pathLst>
                <a:path extrusionOk="0" h="21600" w="21600">
                  <a:moveTo>
                    <a:pt x="10807" y="0"/>
                  </a:moveTo>
                  <a:cubicBezTo>
                    <a:pt x="9547" y="0"/>
                    <a:pt x="8290" y="154"/>
                    <a:pt x="7107" y="446"/>
                  </a:cubicBezTo>
                  <a:cubicBezTo>
                    <a:pt x="4107" y="1185"/>
                    <a:pt x="1751" y="2780"/>
                    <a:pt x="659" y="4809"/>
                  </a:cubicBezTo>
                  <a:cubicBezTo>
                    <a:pt x="272" y="5522"/>
                    <a:pt x="134" y="6678"/>
                    <a:pt x="70" y="8025"/>
                  </a:cubicBezTo>
                  <a:lnTo>
                    <a:pt x="42" y="8025"/>
                  </a:lnTo>
                  <a:lnTo>
                    <a:pt x="42" y="9258"/>
                  </a:lnTo>
                  <a:cubicBezTo>
                    <a:pt x="34" y="9786"/>
                    <a:pt x="0" y="10207"/>
                    <a:pt x="0" y="10805"/>
                  </a:cubicBezTo>
                  <a:cubicBezTo>
                    <a:pt x="0" y="11402"/>
                    <a:pt x="34" y="11823"/>
                    <a:pt x="42" y="12351"/>
                  </a:cubicBezTo>
                  <a:lnTo>
                    <a:pt x="42" y="21600"/>
                  </a:lnTo>
                  <a:lnTo>
                    <a:pt x="10807" y="21600"/>
                  </a:lnTo>
                  <a:lnTo>
                    <a:pt x="21572" y="21600"/>
                  </a:lnTo>
                  <a:lnTo>
                    <a:pt x="21572" y="12009"/>
                  </a:lnTo>
                  <a:cubicBezTo>
                    <a:pt x="21576" y="11586"/>
                    <a:pt x="21600" y="11270"/>
                    <a:pt x="21600" y="10805"/>
                  </a:cubicBezTo>
                  <a:cubicBezTo>
                    <a:pt x="21600" y="10339"/>
                    <a:pt x="21576" y="10023"/>
                    <a:pt x="21572" y="9600"/>
                  </a:cubicBezTo>
                  <a:lnTo>
                    <a:pt x="21572" y="8025"/>
                  </a:lnTo>
                  <a:lnTo>
                    <a:pt x="21530" y="8025"/>
                  </a:lnTo>
                  <a:cubicBezTo>
                    <a:pt x="21466" y="6678"/>
                    <a:pt x="21342" y="5522"/>
                    <a:pt x="20955" y="4809"/>
                  </a:cubicBezTo>
                  <a:cubicBezTo>
                    <a:pt x="19863" y="2779"/>
                    <a:pt x="17493" y="1185"/>
                    <a:pt x="14493" y="446"/>
                  </a:cubicBezTo>
                  <a:cubicBezTo>
                    <a:pt x="13310" y="154"/>
                    <a:pt x="12067" y="0"/>
                    <a:pt x="10807" y="0"/>
                  </a:cubicBezTo>
                  <a:close/>
                </a:path>
              </a:pathLst>
            </a:custGeom>
            <a:solidFill>
              <a:schemeClr val="accent2"/>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22" name="Google Shape;22;p1"/>
            <p:cNvSpPr/>
            <p:nvPr/>
          </p:nvSpPr>
          <p:spPr>
            <a:xfrm rot="10800000">
              <a:off x="11394878" y="6429573"/>
              <a:ext cx="305793" cy="451843"/>
            </a:xfrm>
            <a:custGeom>
              <a:rect b="b" l="l" r="r" t="t"/>
              <a:pathLst>
                <a:path extrusionOk="0" h="21600" w="21600">
                  <a:moveTo>
                    <a:pt x="10807" y="0"/>
                  </a:moveTo>
                  <a:cubicBezTo>
                    <a:pt x="9547" y="0"/>
                    <a:pt x="8290" y="154"/>
                    <a:pt x="7107" y="446"/>
                  </a:cubicBezTo>
                  <a:cubicBezTo>
                    <a:pt x="4107" y="1185"/>
                    <a:pt x="1751" y="2780"/>
                    <a:pt x="659" y="4809"/>
                  </a:cubicBezTo>
                  <a:cubicBezTo>
                    <a:pt x="272" y="5522"/>
                    <a:pt x="134" y="6678"/>
                    <a:pt x="70" y="8025"/>
                  </a:cubicBezTo>
                  <a:lnTo>
                    <a:pt x="42" y="8025"/>
                  </a:lnTo>
                  <a:lnTo>
                    <a:pt x="42" y="9258"/>
                  </a:lnTo>
                  <a:cubicBezTo>
                    <a:pt x="34" y="9786"/>
                    <a:pt x="0" y="10207"/>
                    <a:pt x="0" y="10805"/>
                  </a:cubicBezTo>
                  <a:cubicBezTo>
                    <a:pt x="0" y="11402"/>
                    <a:pt x="34" y="11823"/>
                    <a:pt x="42" y="12351"/>
                  </a:cubicBezTo>
                  <a:lnTo>
                    <a:pt x="42" y="21600"/>
                  </a:lnTo>
                  <a:lnTo>
                    <a:pt x="10807" y="21600"/>
                  </a:lnTo>
                  <a:lnTo>
                    <a:pt x="21572" y="21600"/>
                  </a:lnTo>
                  <a:lnTo>
                    <a:pt x="21572" y="12009"/>
                  </a:lnTo>
                  <a:cubicBezTo>
                    <a:pt x="21576" y="11586"/>
                    <a:pt x="21600" y="11270"/>
                    <a:pt x="21600" y="10805"/>
                  </a:cubicBezTo>
                  <a:cubicBezTo>
                    <a:pt x="21600" y="10339"/>
                    <a:pt x="21576" y="10023"/>
                    <a:pt x="21572" y="9600"/>
                  </a:cubicBezTo>
                  <a:lnTo>
                    <a:pt x="21572" y="8025"/>
                  </a:lnTo>
                  <a:lnTo>
                    <a:pt x="21530" y="8025"/>
                  </a:lnTo>
                  <a:cubicBezTo>
                    <a:pt x="21466" y="6678"/>
                    <a:pt x="21342" y="5522"/>
                    <a:pt x="20955" y="4809"/>
                  </a:cubicBezTo>
                  <a:cubicBezTo>
                    <a:pt x="19863" y="2779"/>
                    <a:pt x="17493" y="1185"/>
                    <a:pt x="14493" y="446"/>
                  </a:cubicBezTo>
                  <a:cubicBezTo>
                    <a:pt x="13310" y="154"/>
                    <a:pt x="12067" y="0"/>
                    <a:pt x="10807" y="0"/>
                  </a:cubicBezTo>
                  <a:close/>
                </a:path>
              </a:pathLst>
            </a:custGeom>
            <a:solidFill>
              <a:srgbClr val="ECEEF3"/>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23" name="Google Shape;23;p1"/>
            <p:cNvSpPr/>
            <p:nvPr/>
          </p:nvSpPr>
          <p:spPr>
            <a:xfrm>
              <a:off x="11494059" y="6186560"/>
              <a:ext cx="107258" cy="55899"/>
            </a:xfrm>
            <a:custGeom>
              <a:rect b="b" l="l" r="r" t="t"/>
              <a:pathLst>
                <a:path extrusionOk="0" h="21600" w="21600">
                  <a:moveTo>
                    <a:pt x="0" y="20945"/>
                  </a:moveTo>
                  <a:lnTo>
                    <a:pt x="10916" y="0"/>
                  </a:lnTo>
                  <a:lnTo>
                    <a:pt x="21600" y="21600"/>
                  </a:lnTo>
                </a:path>
              </a:pathLst>
            </a:custGeom>
            <a:noFill/>
            <a:ln cap="sq" cmpd="sng" w="19050">
              <a:solidFill>
                <a:srgbClr val="E2E7EC"/>
              </a:solidFill>
              <a:prstDash val="solid"/>
              <a:miter lim="8000"/>
              <a:headEnd len="sm" w="sm" type="none"/>
              <a:tailEnd len="sm" w="sm" type="none"/>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24" name="Google Shape;24;p1"/>
            <p:cNvSpPr/>
            <p:nvPr/>
          </p:nvSpPr>
          <p:spPr>
            <a:xfrm rot="10800000">
              <a:off x="11494230" y="6623999"/>
              <a:ext cx="107258" cy="55899"/>
            </a:xfrm>
            <a:custGeom>
              <a:rect b="b" l="l" r="r" t="t"/>
              <a:pathLst>
                <a:path extrusionOk="0" h="21600" w="21600">
                  <a:moveTo>
                    <a:pt x="0" y="20945"/>
                  </a:moveTo>
                  <a:lnTo>
                    <a:pt x="10916" y="0"/>
                  </a:lnTo>
                  <a:lnTo>
                    <a:pt x="21600" y="21600"/>
                  </a:lnTo>
                </a:path>
              </a:pathLst>
            </a:custGeom>
            <a:noFill/>
            <a:ln cap="sq" cmpd="sng" w="19050">
              <a:solidFill>
                <a:schemeClr val="accent1"/>
              </a:solidFill>
              <a:prstDash val="solid"/>
              <a:miter lim="8000"/>
              <a:headEnd len="sm" w="sm" type="none"/>
              <a:tailEnd len="sm" w="sm" type="none"/>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grpSp>
      <p:pic>
        <p:nvPicPr>
          <p:cNvPr id="25" name="Google Shape;25;p1"/>
          <p:cNvPicPr preferRelativeResize="0"/>
          <p:nvPr/>
        </p:nvPicPr>
        <p:blipFill rotWithShape="1">
          <a:blip r:embed="rId4">
            <a:alphaModFix/>
          </a:blip>
          <a:srcRect b="2330" l="0" r="0" t="-2330"/>
          <a:stretch/>
        </p:blipFill>
        <p:spPr>
          <a:xfrm>
            <a:off x="4256850" y="1498975"/>
            <a:ext cx="7138026" cy="4027525"/>
          </a:xfrm>
          <a:prstGeom prst="rect">
            <a:avLst/>
          </a:prstGeom>
          <a:noFill/>
          <a:ln>
            <a:noFill/>
          </a:ln>
        </p:spPr>
      </p:pic>
      <p:sp>
        <p:nvSpPr>
          <p:cNvPr id="26" name="Google Shape;26;p1"/>
          <p:cNvSpPr txBox="1"/>
          <p:nvPr/>
        </p:nvSpPr>
        <p:spPr>
          <a:xfrm>
            <a:off x="3136870" y="5674592"/>
            <a:ext cx="3282607" cy="503367"/>
          </a:xfrm>
          <a:prstGeom prst="rect">
            <a:avLst/>
          </a:prstGeom>
          <a:solidFill>
            <a:srgbClr val="FFFFFF"/>
          </a:solidFill>
          <a:ln>
            <a:noFill/>
          </a:ln>
          <a:effectLst>
            <a:outerShdw blurRad="762000" rotWithShape="0" dir="2700000" dist="381000">
              <a:srgbClr val="000000">
                <a:alpha val="14901"/>
              </a:srgbClr>
            </a:outerShdw>
          </a:effectLst>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27" name="Google Shape;27;p1"/>
          <p:cNvSpPr/>
          <p:nvPr/>
        </p:nvSpPr>
        <p:spPr>
          <a:xfrm>
            <a:off x="6098672" y="5875378"/>
            <a:ext cx="163513" cy="103188"/>
          </a:xfrm>
          <a:custGeom>
            <a:rect b="b" l="l" r="r" t="t"/>
            <a:pathLst>
              <a:path extrusionOk="0" h="21600" w="21600">
                <a:moveTo>
                  <a:pt x="14706" y="0"/>
                </a:moveTo>
                <a:lnTo>
                  <a:pt x="12163" y="4029"/>
                </a:lnTo>
                <a:lnTo>
                  <a:pt x="14549" y="7809"/>
                </a:lnTo>
                <a:lnTo>
                  <a:pt x="0" y="7809"/>
                </a:lnTo>
                <a:lnTo>
                  <a:pt x="0" y="13500"/>
                </a:lnTo>
                <a:lnTo>
                  <a:pt x="14732" y="13500"/>
                </a:lnTo>
                <a:lnTo>
                  <a:pt x="12163" y="17571"/>
                </a:lnTo>
                <a:lnTo>
                  <a:pt x="14706" y="21600"/>
                </a:lnTo>
                <a:lnTo>
                  <a:pt x="18979" y="14829"/>
                </a:lnTo>
                <a:lnTo>
                  <a:pt x="19057" y="14954"/>
                </a:lnTo>
                <a:lnTo>
                  <a:pt x="21600" y="10925"/>
                </a:lnTo>
                <a:lnTo>
                  <a:pt x="21521" y="10800"/>
                </a:lnTo>
                <a:lnTo>
                  <a:pt x="21600" y="10675"/>
                </a:lnTo>
                <a:lnTo>
                  <a:pt x="19057" y="6646"/>
                </a:lnTo>
                <a:lnTo>
                  <a:pt x="18979" y="6771"/>
                </a:lnTo>
                <a:lnTo>
                  <a:pt x="14706" y="0"/>
                </a:lnTo>
                <a:close/>
              </a:path>
            </a:pathLst>
          </a:cu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28" name="Google Shape;28;p1"/>
          <p:cNvSpPr txBox="1"/>
          <p:nvPr/>
        </p:nvSpPr>
        <p:spPr>
          <a:xfrm>
            <a:off x="752475" y="1846925"/>
            <a:ext cx="6907200" cy="2855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5800" u="none" cap="none" strike="noStrike">
                <a:solidFill>
                  <a:schemeClr val="accent1"/>
                </a:solidFill>
                <a:latin typeface="Catamaran"/>
                <a:ea typeface="Catamaran"/>
                <a:cs typeface="Catamaran"/>
                <a:sym typeface="Catamaran"/>
              </a:rPr>
              <a:t>Analyzing NYC </a:t>
            </a:r>
            <a:br>
              <a:rPr b="1" i="0" lang="en-US" sz="5800" u="none" cap="none" strike="noStrike">
                <a:solidFill>
                  <a:schemeClr val="accent1"/>
                </a:solidFill>
                <a:latin typeface="Catamaran"/>
                <a:ea typeface="Catamaran"/>
                <a:cs typeface="Catamaran"/>
                <a:sym typeface="Catamaran"/>
              </a:rPr>
            </a:br>
            <a:r>
              <a:rPr b="1" i="0" lang="en-US" sz="5800" u="none" cap="none" strike="noStrike">
                <a:solidFill>
                  <a:schemeClr val="accent1"/>
                </a:solidFill>
                <a:latin typeface="Catamaran"/>
                <a:ea typeface="Catamaran"/>
                <a:cs typeface="Catamaran"/>
                <a:sym typeface="Catamaran"/>
              </a:rPr>
              <a:t>Airbnb Open Data</a:t>
            </a:r>
            <a:endParaRPr b="1" i="0" sz="3100" u="none" cap="none" strike="noStrike">
              <a:latin typeface="Catamaran"/>
              <a:ea typeface="Catamaran"/>
              <a:cs typeface="Catamaran"/>
              <a:sym typeface="Catamaran"/>
            </a:endParaRPr>
          </a:p>
        </p:txBody>
      </p:sp>
      <p:sp>
        <p:nvSpPr>
          <p:cNvPr id="29" name="Google Shape;29;p1"/>
          <p:cNvSpPr txBox="1"/>
          <p:nvPr/>
        </p:nvSpPr>
        <p:spPr>
          <a:xfrm>
            <a:off x="3300827" y="5738613"/>
            <a:ext cx="2954700" cy="348900"/>
          </a:xfrm>
          <a:prstGeom prst="rect">
            <a:avLst/>
          </a:prstGeom>
          <a:noFill/>
          <a:ln>
            <a:noFill/>
          </a:ln>
        </p:spPr>
        <p:txBody>
          <a:bodyPr anchorCtr="0" anchor="ctr" bIns="50800" lIns="50800" spcFirstLastPara="1" rIns="50800" wrap="square" tIns="50800">
            <a:spAutoFit/>
          </a:bodyPr>
          <a:lstStyle/>
          <a:p>
            <a:pPr indent="0" lvl="0" marL="0" marR="0" rtl="0" algn="just">
              <a:spcBef>
                <a:spcPts val="0"/>
              </a:spcBef>
              <a:spcAft>
                <a:spcPts val="0"/>
              </a:spcAft>
              <a:buNone/>
            </a:pPr>
            <a:r>
              <a:rPr b="1" i="0" lang="en-US" sz="1600" u="none" cap="none" strike="noStrike">
                <a:solidFill>
                  <a:schemeClr val="accent1"/>
                </a:solidFill>
                <a:latin typeface="Catamaran"/>
                <a:ea typeface="Catamaran"/>
                <a:cs typeface="Catamaran"/>
                <a:sym typeface="Catamaran"/>
              </a:rPr>
              <a:t>Data Science 2024 Boot</a:t>
            </a:r>
            <a:r>
              <a:rPr b="1" lang="en-US" sz="1600">
                <a:solidFill>
                  <a:schemeClr val="accent1"/>
                </a:solidFill>
                <a:latin typeface="Catamaran"/>
                <a:ea typeface="Catamaran"/>
                <a:cs typeface="Catamaran"/>
                <a:sym typeface="Catamaran"/>
              </a:rPr>
              <a:t>c</a:t>
            </a:r>
            <a:r>
              <a:rPr b="1" i="0" lang="en-US" sz="1600" u="none" cap="none" strike="noStrike">
                <a:solidFill>
                  <a:schemeClr val="accent1"/>
                </a:solidFill>
                <a:latin typeface="Catamaran"/>
                <a:ea typeface="Catamaran"/>
                <a:cs typeface="Catamaran"/>
                <a:sym typeface="Catamaran"/>
              </a:rPr>
              <a:t>amp</a:t>
            </a:r>
            <a:endParaRPr b="1" i="0" sz="1800" u="none" cap="none" strike="noStrike">
              <a:latin typeface="Catamaran"/>
              <a:ea typeface="Catamaran"/>
              <a:cs typeface="Catamaran"/>
              <a:sym typeface="Catamaran"/>
            </a:endParaRPr>
          </a:p>
        </p:txBody>
      </p:sp>
      <p:sp>
        <p:nvSpPr>
          <p:cNvPr id="30" name="Google Shape;30;p1"/>
          <p:cNvSpPr txBox="1"/>
          <p:nvPr/>
        </p:nvSpPr>
        <p:spPr>
          <a:xfrm>
            <a:off x="830400" y="6299625"/>
            <a:ext cx="72159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tamaran"/>
                <a:ea typeface="Catamaran"/>
                <a:cs typeface="Catamaran"/>
                <a:sym typeface="Catamaran"/>
              </a:rPr>
              <a:t>Shihui Feng, Dong Li, Sofia Celorio , Antong Lei, KaiYuan Ma, Tujie Guo</a:t>
            </a:r>
            <a:endParaRPr>
              <a:latin typeface="Catamaran"/>
              <a:ea typeface="Catamaran"/>
              <a:cs typeface="Catamaran"/>
              <a:sym typeface="Catamar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alpha val="4705"/>
          </a:schemeClr>
        </a:solidFill>
      </p:bgPr>
    </p:bg>
    <p:spTree>
      <p:nvGrpSpPr>
        <p:cNvPr id="193" name="Shape 193"/>
        <p:cNvGrpSpPr/>
        <p:nvPr/>
      </p:nvGrpSpPr>
      <p:grpSpPr>
        <a:xfrm>
          <a:off x="0" y="0"/>
          <a:ext cx="0" cy="0"/>
          <a:chOff x="0" y="0"/>
          <a:chExt cx="0" cy="0"/>
        </a:xfrm>
      </p:grpSpPr>
      <p:sp>
        <p:nvSpPr>
          <p:cNvPr id="194" name="Google Shape;194;p5"/>
          <p:cNvSpPr txBox="1"/>
          <p:nvPr/>
        </p:nvSpPr>
        <p:spPr>
          <a:xfrm>
            <a:off x="0" y="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195" name="Google Shape;195;p5"/>
          <p:cNvPicPr preferRelativeResize="0"/>
          <p:nvPr/>
        </p:nvPicPr>
        <p:blipFill rotWithShape="1">
          <a:blip r:embed="rId3">
            <a:alphaModFix amt="15000"/>
          </a:blip>
          <a:srcRect b="-1" l="0" r="0" t="20071"/>
          <a:stretch/>
        </p:blipFill>
        <p:spPr>
          <a:xfrm>
            <a:off x="-381000" y="-214312"/>
            <a:ext cx="12954000" cy="7286625"/>
          </a:xfrm>
          <a:prstGeom prst="rect">
            <a:avLst/>
          </a:prstGeom>
          <a:noFill/>
          <a:ln>
            <a:noFill/>
          </a:ln>
        </p:spPr>
      </p:pic>
      <p:grpSp>
        <p:nvGrpSpPr>
          <p:cNvPr id="196" name="Google Shape;196;p5"/>
          <p:cNvGrpSpPr/>
          <p:nvPr/>
        </p:nvGrpSpPr>
        <p:grpSpPr>
          <a:xfrm>
            <a:off x="5797074" y="6550320"/>
            <a:ext cx="597852" cy="615360"/>
            <a:chOff x="5797074" y="6550320"/>
            <a:chExt cx="597852" cy="615360"/>
          </a:xfrm>
        </p:grpSpPr>
        <p:sp>
          <p:nvSpPr>
            <p:cNvPr id="197" name="Google Shape;197;p5"/>
            <p:cNvSpPr txBox="1"/>
            <p:nvPr/>
          </p:nvSpPr>
          <p:spPr>
            <a:xfrm rot="5400000">
              <a:off x="5788320" y="6559074"/>
              <a:ext cx="615360" cy="597852"/>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198" name="Google Shape;198;p5"/>
            <p:cNvSpPr/>
            <p:nvPr/>
          </p:nvSpPr>
          <p:spPr>
            <a:xfrm>
              <a:off x="5988050" y="6647010"/>
              <a:ext cx="215900" cy="1143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
        <p:nvSpPr>
          <p:cNvPr id="199" name="Google Shape;199;p5"/>
          <p:cNvSpPr/>
          <p:nvPr/>
        </p:nvSpPr>
        <p:spPr>
          <a:xfrm>
            <a:off x="1618804" y="2774949"/>
            <a:ext cx="8941692" cy="2645084"/>
          </a:xfrm>
          <a:prstGeom prst="roundRect">
            <a:avLst>
              <a:gd fmla="val 6411" name="adj"/>
            </a:avLst>
          </a:prstGeom>
          <a:solidFill>
            <a:srgbClr val="84D4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200" name="Google Shape;200;p5"/>
          <p:cNvSpPr/>
          <p:nvPr/>
        </p:nvSpPr>
        <p:spPr>
          <a:xfrm>
            <a:off x="5349380" y="1363730"/>
            <a:ext cx="1154977" cy="3325118"/>
          </a:xfrm>
          <a:custGeom>
            <a:rect b="b" l="l" r="r" t="t"/>
            <a:pathLst>
              <a:path extrusionOk="0" h="3325118" w="1154977">
                <a:moveTo>
                  <a:pt x="658936" y="0"/>
                </a:moveTo>
                <a:cubicBezTo>
                  <a:pt x="837762" y="-125"/>
                  <a:pt x="1014147" y="72407"/>
                  <a:pt x="1142397" y="210162"/>
                </a:cubicBezTo>
                <a:lnTo>
                  <a:pt x="1140331" y="212085"/>
                </a:lnTo>
                <a:lnTo>
                  <a:pt x="1149404" y="225541"/>
                </a:lnTo>
                <a:cubicBezTo>
                  <a:pt x="1152993" y="234026"/>
                  <a:pt x="1154977" y="243355"/>
                  <a:pt x="1154977" y="253148"/>
                </a:cubicBezTo>
                <a:cubicBezTo>
                  <a:pt x="1154977" y="292319"/>
                  <a:pt x="1123223" y="324073"/>
                  <a:pt x="1084052" y="324073"/>
                </a:cubicBezTo>
                <a:cubicBezTo>
                  <a:pt x="1064467" y="324073"/>
                  <a:pt x="1046735" y="316135"/>
                  <a:pt x="1033900" y="303300"/>
                </a:cubicBezTo>
                <a:lnTo>
                  <a:pt x="1029462" y="296716"/>
                </a:lnTo>
                <a:lnTo>
                  <a:pt x="974754" y="247053"/>
                </a:lnTo>
                <a:cubicBezTo>
                  <a:pt x="814248" y="124347"/>
                  <a:pt x="593589" y="104542"/>
                  <a:pt x="411454" y="203692"/>
                </a:cubicBezTo>
                <a:cubicBezTo>
                  <a:pt x="203300" y="317006"/>
                  <a:pt x="98325" y="556916"/>
                  <a:pt x="156351" y="786702"/>
                </a:cubicBezTo>
                <a:cubicBezTo>
                  <a:pt x="214377" y="1016487"/>
                  <a:pt x="420670" y="1177794"/>
                  <a:pt x="657666" y="1178697"/>
                </a:cubicBezTo>
                <a:lnTo>
                  <a:pt x="657660" y="1180206"/>
                </a:lnTo>
                <a:lnTo>
                  <a:pt x="660023" y="1179227"/>
                </a:lnTo>
                <a:cubicBezTo>
                  <a:pt x="694641" y="1179227"/>
                  <a:pt x="722704" y="1207290"/>
                  <a:pt x="722704" y="1241908"/>
                </a:cubicBezTo>
                <a:cubicBezTo>
                  <a:pt x="722704" y="1915418"/>
                  <a:pt x="722703" y="2588927"/>
                  <a:pt x="722703" y="3262437"/>
                </a:cubicBezTo>
                <a:cubicBezTo>
                  <a:pt x="722703" y="3297055"/>
                  <a:pt x="694640" y="3325118"/>
                  <a:pt x="660022" y="3325118"/>
                </a:cubicBezTo>
                <a:lnTo>
                  <a:pt x="660023" y="3325117"/>
                </a:lnTo>
                <a:cubicBezTo>
                  <a:pt x="625405" y="3325117"/>
                  <a:pt x="597342" y="3297054"/>
                  <a:pt x="597342" y="3262436"/>
                </a:cubicBezTo>
                <a:lnTo>
                  <a:pt x="597342" y="1308885"/>
                </a:lnTo>
                <a:lnTo>
                  <a:pt x="440924" y="1281935"/>
                </a:lnTo>
                <a:cubicBezTo>
                  <a:pt x="236703" y="1210118"/>
                  <a:pt x="75433" y="1040080"/>
                  <a:pt x="20136" y="821098"/>
                </a:cubicBezTo>
                <a:cubicBezTo>
                  <a:pt x="-53595" y="529122"/>
                  <a:pt x="79791" y="224282"/>
                  <a:pt x="344281" y="80299"/>
                </a:cubicBezTo>
                <a:cubicBezTo>
                  <a:pt x="443465" y="26306"/>
                  <a:pt x="551640" y="74"/>
                  <a:pt x="658936" y="0"/>
                </a:cubicBezTo>
                <a:close/>
              </a:path>
            </a:pathLst>
          </a:custGeom>
          <a:gradFill>
            <a:gsLst>
              <a:gs pos="0">
                <a:schemeClr val="accent1"/>
              </a:gs>
              <a:gs pos="100000">
                <a:srgbClr val="14362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201" name="Google Shape;201;p5"/>
          <p:cNvSpPr/>
          <p:nvPr/>
        </p:nvSpPr>
        <p:spPr>
          <a:xfrm>
            <a:off x="5584225" y="1598537"/>
            <a:ext cx="849600" cy="849600"/>
          </a:xfrm>
          <a:prstGeom prst="ellipse">
            <a:avLst/>
          </a:prstGeom>
          <a:gradFill>
            <a:gsLst>
              <a:gs pos="0">
                <a:schemeClr val="accent1"/>
              </a:gs>
              <a:gs pos="100000">
                <a:srgbClr val="14362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202" name="Google Shape;202;p5"/>
          <p:cNvSpPr/>
          <p:nvPr/>
        </p:nvSpPr>
        <p:spPr>
          <a:xfrm>
            <a:off x="1618800" y="2843524"/>
            <a:ext cx="8941800" cy="3527700"/>
          </a:xfrm>
          <a:prstGeom prst="roundRect">
            <a:avLst>
              <a:gd fmla="val 6411" name="adj"/>
            </a:avLst>
          </a:prstGeom>
          <a:solidFill>
            <a:schemeClr val="lt1"/>
          </a:solidFill>
          <a:ln cap="sq"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203" name="Google Shape;203;p5"/>
          <p:cNvSpPr txBox="1"/>
          <p:nvPr/>
        </p:nvSpPr>
        <p:spPr>
          <a:xfrm>
            <a:off x="1834825" y="2909900"/>
            <a:ext cx="8509800" cy="2645100"/>
          </a:xfrm>
          <a:prstGeom prst="rect">
            <a:avLst/>
          </a:prstGeom>
          <a:noFill/>
          <a:ln>
            <a:noFill/>
          </a:ln>
        </p:spPr>
        <p:txBody>
          <a:bodyPr anchorCtr="0" anchor="t" bIns="0" lIns="0" spcFirstLastPara="1" rIns="0" wrap="square" tIns="0">
            <a:noAutofit/>
          </a:bodyPr>
          <a:lstStyle/>
          <a:p>
            <a:pPr indent="-323850" lvl="0" marL="457200" rtl="0" algn="l">
              <a:lnSpc>
                <a:spcPct val="115000"/>
              </a:lnSpc>
              <a:spcBef>
                <a:spcPts val="1200"/>
              </a:spcBef>
              <a:spcAft>
                <a:spcPts val="0"/>
              </a:spcAft>
              <a:buClr>
                <a:schemeClr val="dk1"/>
              </a:buClr>
              <a:buSzPts val="1500"/>
              <a:buChar char="●"/>
            </a:pPr>
            <a:r>
              <a:rPr b="1" lang="en-US" sz="1500">
                <a:solidFill>
                  <a:schemeClr val="dk1"/>
                </a:solidFill>
              </a:rPr>
              <a:t>Data Information</a:t>
            </a:r>
            <a:endParaRPr b="1"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Acquired the NYC Airbnb dataset containing 48,895 entries and 16 columns.</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Checked the shape and info of the DataFrame to understand its structure and dimensions.</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Data begin at </a:t>
            </a:r>
            <a:r>
              <a:rPr b="1" lang="en-US" sz="1500">
                <a:solidFill>
                  <a:schemeClr val="dk1"/>
                </a:solidFill>
              </a:rPr>
              <a:t>2019</a:t>
            </a:r>
            <a:endParaRPr b="1"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US" sz="1500">
                <a:solidFill>
                  <a:schemeClr val="dk1"/>
                </a:solidFill>
              </a:rPr>
              <a:t>Delete Missing Data</a:t>
            </a:r>
            <a:r>
              <a:rPr lang="en-US" sz="1500">
                <a:solidFill>
                  <a:schemeClr val="dk1"/>
                </a:solidFill>
              </a:rPr>
              <a:t>:</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Identified missing data by generating a boolean DataFrame.</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Summarized missing data by column.</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Found rows with missing data and specifically targeted columns ('name' and 'host_name').</a:t>
            </a:r>
            <a:endParaRPr sz="1500">
              <a:solidFill>
                <a:schemeClr val="dk1"/>
              </a:solidFill>
            </a:endParaRPr>
          </a:p>
          <a:p>
            <a:pPr indent="-323850" lvl="2" marL="1371600" rtl="0" algn="l">
              <a:lnSpc>
                <a:spcPct val="115000"/>
              </a:lnSpc>
              <a:spcBef>
                <a:spcPts val="0"/>
              </a:spcBef>
              <a:spcAft>
                <a:spcPts val="0"/>
              </a:spcAft>
              <a:buClr>
                <a:schemeClr val="dk1"/>
              </a:buClr>
              <a:buSzPts val="1500"/>
              <a:buChar char="●"/>
            </a:pPr>
            <a:r>
              <a:rPr lang="en-US" sz="1500">
                <a:solidFill>
                  <a:schemeClr val="dk1"/>
                </a:solidFill>
              </a:rPr>
              <a:t>Replaced missing values:</a:t>
            </a:r>
            <a:endParaRPr sz="1500">
              <a:solidFill>
                <a:schemeClr val="dk1"/>
              </a:solidFill>
            </a:endParaRPr>
          </a:p>
          <a:p>
            <a:pPr indent="-323850" lvl="2" marL="1371600" rtl="0" algn="l">
              <a:lnSpc>
                <a:spcPct val="115000"/>
              </a:lnSpc>
              <a:spcBef>
                <a:spcPts val="0"/>
              </a:spcBef>
              <a:spcAft>
                <a:spcPts val="0"/>
              </a:spcAft>
              <a:buClr>
                <a:schemeClr val="dk1"/>
              </a:buClr>
              <a:buSzPts val="1500"/>
              <a:buChar char="●"/>
            </a:pPr>
            <a:r>
              <a:rPr lang="en-US" sz="1500">
                <a:solidFill>
                  <a:schemeClr val="dk1"/>
                </a:solidFill>
              </a:rPr>
              <a:t>Filled missing values in 'name' and 'host_name' with 'unknown'.</a:t>
            </a:r>
            <a:endParaRPr sz="1500">
              <a:solidFill>
                <a:schemeClr val="dk1"/>
              </a:solidFill>
            </a:endParaRPr>
          </a:p>
          <a:p>
            <a:pPr indent="-323850" lvl="2" marL="1371600" rtl="0" algn="l">
              <a:lnSpc>
                <a:spcPct val="115000"/>
              </a:lnSpc>
              <a:spcBef>
                <a:spcPts val="0"/>
              </a:spcBef>
              <a:spcAft>
                <a:spcPts val="0"/>
              </a:spcAft>
              <a:buClr>
                <a:schemeClr val="dk1"/>
              </a:buClr>
              <a:buSzPts val="1500"/>
              <a:buChar char="●"/>
            </a:pPr>
            <a:r>
              <a:rPr lang="en-US" sz="1500">
                <a:solidFill>
                  <a:schemeClr val="dk1"/>
                </a:solidFill>
              </a:rPr>
              <a:t>Imputed missing values in 'reviews_per_month' with 0.</a:t>
            </a:r>
            <a:endParaRPr sz="1500">
              <a:solidFill>
                <a:schemeClr val="dk1"/>
              </a:solidFill>
            </a:endParaRPr>
          </a:p>
          <a:p>
            <a:pPr indent="-323850" lvl="2" marL="1371600" rtl="0" algn="l">
              <a:lnSpc>
                <a:spcPct val="115000"/>
              </a:lnSpc>
              <a:spcBef>
                <a:spcPts val="0"/>
              </a:spcBef>
              <a:spcAft>
                <a:spcPts val="0"/>
              </a:spcAft>
              <a:buClr>
                <a:schemeClr val="dk1"/>
              </a:buClr>
              <a:buSzPts val="1500"/>
              <a:buChar char="●"/>
            </a:pPr>
            <a:r>
              <a:rPr lang="en-US" sz="1500">
                <a:solidFill>
                  <a:schemeClr val="dk1"/>
                </a:solidFill>
              </a:rPr>
              <a:t>Forward-filled missing values in 'last_review' column.</a:t>
            </a:r>
            <a:endParaRPr sz="1500">
              <a:solidFill>
                <a:schemeClr val="dk1"/>
              </a:solidFill>
            </a:endParaRPr>
          </a:p>
          <a:p>
            <a:pPr indent="0" lvl="0" marL="0" marR="0" rtl="0" algn="ctr">
              <a:spcBef>
                <a:spcPts val="1200"/>
              </a:spcBef>
              <a:spcAft>
                <a:spcPts val="0"/>
              </a:spcAft>
              <a:buNone/>
            </a:pPr>
            <a:r>
              <a:rPr i="0" lang="en-US" sz="1400" u="none" cap="none" strike="noStrike">
                <a:solidFill>
                  <a:srgbClr val="262626"/>
                </a:solidFill>
                <a:latin typeface="Catamaran"/>
                <a:ea typeface="Catamaran"/>
                <a:cs typeface="Catamaran"/>
                <a:sym typeface="Catamaran"/>
              </a:rPr>
              <a:t>.</a:t>
            </a:r>
            <a:endParaRPr i="0" sz="1800" u="none" cap="none" strike="noStrike">
              <a:latin typeface="Catamaran"/>
              <a:ea typeface="Catamaran"/>
              <a:cs typeface="Catamaran"/>
              <a:sym typeface="Catamaran"/>
            </a:endParaRPr>
          </a:p>
        </p:txBody>
      </p:sp>
      <p:sp>
        <p:nvSpPr>
          <p:cNvPr id="204" name="Google Shape;204;p5"/>
          <p:cNvSpPr/>
          <p:nvPr/>
        </p:nvSpPr>
        <p:spPr>
          <a:xfrm>
            <a:off x="6500287" y="1714499"/>
            <a:ext cx="152401" cy="152401"/>
          </a:xfrm>
          <a:prstGeom prst="ellipse">
            <a:avLst/>
          </a:prstGeom>
          <a:gradFill>
            <a:gsLst>
              <a:gs pos="0">
                <a:schemeClr val="accent1"/>
              </a:gs>
              <a:gs pos="100000">
                <a:srgbClr val="14362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205" name="Google Shape;205;p5"/>
          <p:cNvSpPr/>
          <p:nvPr/>
        </p:nvSpPr>
        <p:spPr>
          <a:xfrm>
            <a:off x="5855854" y="1884470"/>
            <a:ext cx="306342" cy="277735"/>
          </a:xfrm>
          <a:custGeom>
            <a:rect b="b" l="l" r="r" t="t"/>
            <a:pathLst>
              <a:path extrusionOk="0" h="1399728" w="1543905">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206" name="Google Shape;206;p5"/>
          <p:cNvSpPr/>
          <p:nvPr/>
        </p:nvSpPr>
        <p:spPr>
          <a:xfrm>
            <a:off x="264152" y="277385"/>
            <a:ext cx="360000" cy="285696"/>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207" name="Google Shape;207;p5"/>
          <p:cNvSpPr txBox="1"/>
          <p:nvPr/>
        </p:nvSpPr>
        <p:spPr>
          <a:xfrm>
            <a:off x="780300" y="664142"/>
            <a:ext cx="10745700" cy="432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600">
                <a:solidFill>
                  <a:schemeClr val="accent1"/>
                </a:solidFill>
                <a:latin typeface="Catamaran"/>
                <a:ea typeface="Catamaran"/>
                <a:cs typeface="Catamaran"/>
                <a:sym typeface="Catamaran"/>
              </a:rPr>
              <a:t>Overview of NYC Airbnb Dataset (Data Description)</a:t>
            </a:r>
            <a:endParaRPr b="1" i="0" sz="3600" u="none" cap="none" strike="noStrike">
              <a:solidFill>
                <a:schemeClr val="accent1"/>
              </a:solidFill>
              <a:latin typeface="Catamaran"/>
              <a:ea typeface="Catamaran"/>
              <a:cs typeface="Catamaran"/>
              <a:sym typeface="Catamar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g2c857750e6b_0_3"/>
          <p:cNvPicPr preferRelativeResize="0"/>
          <p:nvPr/>
        </p:nvPicPr>
        <p:blipFill>
          <a:blip r:embed="rId3">
            <a:alphaModFix/>
          </a:blip>
          <a:stretch>
            <a:fillRect/>
          </a:stretch>
        </p:blipFill>
        <p:spPr>
          <a:xfrm>
            <a:off x="167550" y="940887"/>
            <a:ext cx="5889574" cy="4976224"/>
          </a:xfrm>
          <a:prstGeom prst="rect">
            <a:avLst/>
          </a:prstGeom>
          <a:noFill/>
          <a:ln>
            <a:noFill/>
          </a:ln>
        </p:spPr>
      </p:pic>
      <p:pic>
        <p:nvPicPr>
          <p:cNvPr id="213" name="Google Shape;213;g2c857750e6b_0_3"/>
          <p:cNvPicPr preferRelativeResize="0"/>
          <p:nvPr/>
        </p:nvPicPr>
        <p:blipFill>
          <a:blip r:embed="rId4">
            <a:alphaModFix/>
          </a:blip>
          <a:stretch>
            <a:fillRect/>
          </a:stretch>
        </p:blipFill>
        <p:spPr>
          <a:xfrm>
            <a:off x="6224675" y="940875"/>
            <a:ext cx="5380546" cy="49762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alpha val="4705"/>
          </a:schemeClr>
        </a:solidFill>
      </p:bgPr>
    </p:bg>
    <p:spTree>
      <p:nvGrpSpPr>
        <p:cNvPr id="217" name="Shape 217"/>
        <p:cNvGrpSpPr/>
        <p:nvPr/>
      </p:nvGrpSpPr>
      <p:grpSpPr>
        <a:xfrm>
          <a:off x="0" y="0"/>
          <a:ext cx="0" cy="0"/>
          <a:chOff x="0" y="0"/>
          <a:chExt cx="0" cy="0"/>
        </a:xfrm>
      </p:grpSpPr>
      <p:sp>
        <p:nvSpPr>
          <p:cNvPr id="218" name="Google Shape;218;p11"/>
          <p:cNvSpPr txBox="1"/>
          <p:nvPr/>
        </p:nvSpPr>
        <p:spPr>
          <a:xfrm>
            <a:off x="0" y="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219" name="Google Shape;219;p11"/>
          <p:cNvPicPr preferRelativeResize="0"/>
          <p:nvPr/>
        </p:nvPicPr>
        <p:blipFill rotWithShape="1">
          <a:blip r:embed="rId3">
            <a:alphaModFix amt="15000"/>
          </a:blip>
          <a:srcRect b="-1" l="0" r="0" t="20071"/>
          <a:stretch/>
        </p:blipFill>
        <p:spPr>
          <a:xfrm>
            <a:off x="-381000" y="-214312"/>
            <a:ext cx="12954000" cy="7286625"/>
          </a:xfrm>
          <a:prstGeom prst="rect">
            <a:avLst/>
          </a:prstGeom>
          <a:noFill/>
          <a:ln>
            <a:noFill/>
          </a:ln>
        </p:spPr>
      </p:pic>
      <p:grpSp>
        <p:nvGrpSpPr>
          <p:cNvPr id="220" name="Google Shape;220;p11"/>
          <p:cNvGrpSpPr/>
          <p:nvPr/>
        </p:nvGrpSpPr>
        <p:grpSpPr>
          <a:xfrm>
            <a:off x="5797074" y="6550320"/>
            <a:ext cx="597852" cy="615360"/>
            <a:chOff x="5797074" y="6550320"/>
            <a:chExt cx="597852" cy="615360"/>
          </a:xfrm>
        </p:grpSpPr>
        <p:sp>
          <p:nvSpPr>
            <p:cNvPr id="221" name="Google Shape;221;p11"/>
            <p:cNvSpPr txBox="1"/>
            <p:nvPr/>
          </p:nvSpPr>
          <p:spPr>
            <a:xfrm rot="5400000">
              <a:off x="5788320" y="6559074"/>
              <a:ext cx="615360" cy="597852"/>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222" name="Google Shape;222;p11"/>
            <p:cNvSpPr/>
            <p:nvPr/>
          </p:nvSpPr>
          <p:spPr>
            <a:xfrm>
              <a:off x="5988050" y="6647010"/>
              <a:ext cx="215900" cy="1143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
        <p:nvSpPr>
          <p:cNvPr id="223" name="Google Shape;223;p11"/>
          <p:cNvSpPr txBox="1"/>
          <p:nvPr/>
        </p:nvSpPr>
        <p:spPr>
          <a:xfrm>
            <a:off x="2923107" y="3272675"/>
            <a:ext cx="2085000" cy="1743000"/>
          </a:xfrm>
          <a:prstGeom prst="rect">
            <a:avLst/>
          </a:prstGeom>
          <a:solidFill>
            <a:srgbClr val="D8DFEF">
              <a:alpha val="49803"/>
            </a:srgbClr>
          </a:solidFill>
          <a:ln cap="sq" cmpd="sng" w="12700">
            <a:solidFill>
              <a:srgbClr val="C1E9DC"/>
            </a:solidFill>
            <a:prstDash val="solid"/>
            <a:miter lim="8000"/>
            <a:headEnd len="sm" w="sm" type="none"/>
            <a:tailEnd len="sm" w="sm" type="none"/>
          </a:ln>
        </p:spPr>
        <p:txBody>
          <a:bodyPr anchorCtr="0" anchor="ctr" bIns="45700" lIns="216000" spcFirstLastPara="1" rIns="216000" wrap="square" tIns="45700">
            <a:noAutofit/>
          </a:bodyPr>
          <a:lstStyle/>
          <a:p>
            <a:pPr indent="0" lvl="0" marL="0" marR="0" rtl="0" algn="l">
              <a:spcBef>
                <a:spcPts val="0"/>
              </a:spcBef>
              <a:spcAft>
                <a:spcPts val="0"/>
              </a:spcAft>
              <a:buNone/>
            </a:pPr>
            <a:r>
              <a:t/>
            </a:r>
            <a:endParaRPr b="0" i="0" sz="1800" u="none" cap="none" strike="noStrike"/>
          </a:p>
        </p:txBody>
      </p:sp>
      <p:sp>
        <p:nvSpPr>
          <p:cNvPr id="224" name="Google Shape;224;p11"/>
          <p:cNvSpPr/>
          <p:nvPr/>
        </p:nvSpPr>
        <p:spPr>
          <a:xfrm>
            <a:off x="695325" y="2548927"/>
            <a:ext cx="2921635" cy="2180480"/>
          </a:xfrm>
          <a:prstGeom prst="round1Rect">
            <a:avLst>
              <a:gd fmla="val 21707" name="adj"/>
            </a:avLst>
          </a:prstGeom>
          <a:gradFill>
            <a:gsLst>
              <a:gs pos="0">
                <a:schemeClr val="accent1"/>
              </a:gs>
              <a:gs pos="1000">
                <a:schemeClr val="accent1"/>
              </a:gs>
              <a:gs pos="100000">
                <a:srgbClr val="4ABC96"/>
              </a:gs>
            </a:gsLst>
            <a:lin ang="2700000" scaled="0"/>
          </a:gradFill>
          <a:ln>
            <a:noFill/>
          </a:ln>
          <a:effectLst>
            <a:outerShdw blurRad="330200" sx="90000" rotWithShape="0" algn="t" dir="5400000" dist="190500" sy="90000">
              <a:srgbClr val="14362A">
                <a:alpha val="24705"/>
              </a:srgbClr>
            </a:outerShdw>
          </a:effectLst>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b="0" i="0" sz="1800" u="none" cap="none" strike="noStrike"/>
          </a:p>
        </p:txBody>
      </p:sp>
      <p:sp>
        <p:nvSpPr>
          <p:cNvPr id="225" name="Google Shape;225;p11"/>
          <p:cNvSpPr/>
          <p:nvPr/>
        </p:nvSpPr>
        <p:spPr>
          <a:xfrm>
            <a:off x="3252395" y="2529877"/>
            <a:ext cx="383615" cy="383615"/>
          </a:xfrm>
          <a:custGeom>
            <a:rect b="b" l="l" r="r" t="t"/>
            <a:pathLst>
              <a:path extrusionOk="0" h="510591" w="510591">
                <a:moveTo>
                  <a:pt x="0" y="0"/>
                </a:moveTo>
                <a:lnTo>
                  <a:pt x="187095" y="0"/>
                </a:lnTo>
                <a:cubicBezTo>
                  <a:pt x="365757" y="0"/>
                  <a:pt x="510591" y="144834"/>
                  <a:pt x="510591" y="323496"/>
                </a:cubicBezTo>
                <a:lnTo>
                  <a:pt x="510591" y="510591"/>
                </a:lnTo>
                <a:cubicBezTo>
                  <a:pt x="510591" y="228599"/>
                  <a:pt x="281992" y="0"/>
                  <a:pt x="0" y="0"/>
                </a:cubicBezTo>
                <a:close/>
              </a:path>
            </a:pathLst>
          </a:custGeom>
          <a:gradFill>
            <a:gsLst>
              <a:gs pos="0">
                <a:schemeClr val="accent1"/>
              </a:gs>
              <a:gs pos="1000">
                <a:schemeClr val="accent1"/>
              </a:gs>
              <a:gs pos="100000">
                <a:srgbClr val="4ABC96"/>
              </a:gs>
            </a:gsLst>
            <a:lin ang="2700000" scaled="0"/>
          </a:gradFill>
          <a:ln>
            <a:noFill/>
          </a:ln>
          <a:effectLst>
            <a:outerShdw blurRad="330200" sx="90000" rotWithShape="0" algn="t" dir="5400000" dist="190500" sy="90000">
              <a:srgbClr val="14362A">
                <a:alpha val="24705"/>
              </a:srgbClr>
            </a:outerShdw>
          </a:effectLst>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b="0" i="0" sz="1800" u="none" cap="none" strike="noStrike"/>
          </a:p>
        </p:txBody>
      </p:sp>
      <p:sp>
        <p:nvSpPr>
          <p:cNvPr id="226" name="Google Shape;226;p11"/>
          <p:cNvSpPr txBox="1"/>
          <p:nvPr/>
        </p:nvSpPr>
        <p:spPr>
          <a:xfrm>
            <a:off x="772529" y="3028725"/>
            <a:ext cx="2767227" cy="1220885"/>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p>
        </p:txBody>
      </p:sp>
      <p:sp>
        <p:nvSpPr>
          <p:cNvPr id="227" name="Google Shape;227;p11"/>
          <p:cNvSpPr txBox="1"/>
          <p:nvPr/>
        </p:nvSpPr>
        <p:spPr>
          <a:xfrm>
            <a:off x="5797075" y="1560600"/>
            <a:ext cx="5451900" cy="39372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1200"/>
              </a:spcBef>
              <a:spcAft>
                <a:spcPts val="0"/>
              </a:spcAft>
              <a:buClr>
                <a:schemeClr val="dk1"/>
              </a:buClr>
              <a:buSzPts val="1600"/>
              <a:buChar char="●"/>
            </a:pPr>
            <a:r>
              <a:rPr b="1" lang="en-US" sz="1600">
                <a:solidFill>
                  <a:schemeClr val="dk1"/>
                </a:solidFill>
              </a:rPr>
              <a:t>Removal</a:t>
            </a:r>
            <a:r>
              <a:rPr lang="en-US" sz="1600">
                <a:solidFill>
                  <a:schemeClr val="dk1"/>
                </a:solidFill>
              </a:rPr>
              <a:t>:</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rPr>
              <a:t>Detected outliers in the 'price' column using the Interquartile Range (IQR) method.</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rPr>
              <a:t>Calculated lower and upper bounds for outlier detection.</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rPr>
              <a:t>Removed outliers falling outside the defined bounds.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rPr>
              <a:t>Compared the original data size (48,895 rows) with the size after outlier removal.</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rPr>
              <a:t>Visualization</a:t>
            </a:r>
            <a:r>
              <a:rPr lang="en-US" sz="1600">
                <a:solidFill>
                  <a:schemeClr val="dk1"/>
                </a:solidFill>
              </a:rPr>
              <a:t>:</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rPr>
              <a:t>Plotted a pie chart to illustrate the percentage of data remaining after outlier removal compared to the removed data.</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rPr>
              <a:t>Remaining Data- 97.2%</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rPr>
              <a:t>Removed Data - 2.8 %</a:t>
            </a:r>
            <a:endParaRPr sz="1600">
              <a:solidFill>
                <a:schemeClr val="dk1"/>
              </a:solidFill>
            </a:endParaRPr>
          </a:p>
          <a:p>
            <a:pPr indent="0" lvl="0" marL="0" marR="0" rtl="0" algn="l">
              <a:spcBef>
                <a:spcPts val="1200"/>
              </a:spcBef>
              <a:spcAft>
                <a:spcPts val="0"/>
              </a:spcAft>
              <a:buNone/>
            </a:pPr>
            <a:r>
              <a:t/>
            </a:r>
            <a:endParaRPr sz="1600">
              <a:solidFill>
                <a:schemeClr val="dk1"/>
              </a:solidFill>
              <a:latin typeface="Catamaran"/>
              <a:ea typeface="Catamaran"/>
              <a:cs typeface="Catamaran"/>
              <a:sym typeface="Catamaran"/>
            </a:endParaRPr>
          </a:p>
        </p:txBody>
      </p:sp>
      <p:sp>
        <p:nvSpPr>
          <p:cNvPr id="228" name="Google Shape;228;p11"/>
          <p:cNvSpPr/>
          <p:nvPr/>
        </p:nvSpPr>
        <p:spPr>
          <a:xfrm>
            <a:off x="264152" y="277385"/>
            <a:ext cx="360000" cy="285696"/>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229" name="Google Shape;229;p11"/>
          <p:cNvSpPr txBox="1"/>
          <p:nvPr/>
        </p:nvSpPr>
        <p:spPr>
          <a:xfrm>
            <a:off x="780300" y="664142"/>
            <a:ext cx="10745700" cy="432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US" sz="3600">
                <a:solidFill>
                  <a:schemeClr val="accent1"/>
                </a:solidFill>
                <a:latin typeface="Catamaran"/>
                <a:ea typeface="Catamaran"/>
                <a:cs typeface="Catamaran"/>
                <a:sym typeface="Catamaran"/>
              </a:rPr>
              <a:t>Distribution of features and identification of patterns</a:t>
            </a:r>
            <a:endParaRPr b="1" i="0" sz="3600" u="none" cap="none" strike="noStrike">
              <a:solidFill>
                <a:schemeClr val="accent1"/>
              </a:solidFill>
              <a:latin typeface="Catamaran"/>
              <a:ea typeface="Catamaran"/>
              <a:cs typeface="Catamaran"/>
              <a:sym typeface="Catamaran"/>
            </a:endParaRPr>
          </a:p>
        </p:txBody>
      </p:sp>
      <p:pic>
        <p:nvPicPr>
          <p:cNvPr id="230" name="Google Shape;230;p11"/>
          <p:cNvPicPr preferRelativeResize="0"/>
          <p:nvPr/>
        </p:nvPicPr>
        <p:blipFill rotWithShape="1">
          <a:blip r:embed="rId4">
            <a:alphaModFix/>
          </a:blip>
          <a:srcRect b="0" l="1512" r="1512" t="0"/>
          <a:stretch/>
        </p:blipFill>
        <p:spPr>
          <a:xfrm>
            <a:off x="1042225" y="2140207"/>
            <a:ext cx="3634424" cy="342916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g2c857750e6b_0_6"/>
          <p:cNvPicPr preferRelativeResize="0"/>
          <p:nvPr/>
        </p:nvPicPr>
        <p:blipFill>
          <a:blip r:embed="rId3">
            <a:alphaModFix/>
          </a:blip>
          <a:stretch>
            <a:fillRect/>
          </a:stretch>
        </p:blipFill>
        <p:spPr>
          <a:xfrm>
            <a:off x="1763950" y="113975"/>
            <a:ext cx="3598774" cy="3148925"/>
          </a:xfrm>
          <a:prstGeom prst="rect">
            <a:avLst/>
          </a:prstGeom>
          <a:noFill/>
          <a:ln>
            <a:noFill/>
          </a:ln>
        </p:spPr>
      </p:pic>
      <p:pic>
        <p:nvPicPr>
          <p:cNvPr id="236" name="Google Shape;236;g2c857750e6b_0_6"/>
          <p:cNvPicPr preferRelativeResize="0"/>
          <p:nvPr/>
        </p:nvPicPr>
        <p:blipFill>
          <a:blip r:embed="rId4">
            <a:alphaModFix/>
          </a:blip>
          <a:stretch>
            <a:fillRect/>
          </a:stretch>
        </p:blipFill>
        <p:spPr>
          <a:xfrm>
            <a:off x="7123200" y="113975"/>
            <a:ext cx="3792075" cy="3237150"/>
          </a:xfrm>
          <a:prstGeom prst="rect">
            <a:avLst/>
          </a:prstGeom>
          <a:noFill/>
          <a:ln>
            <a:noFill/>
          </a:ln>
        </p:spPr>
      </p:pic>
      <p:pic>
        <p:nvPicPr>
          <p:cNvPr id="237" name="Google Shape;237;g2c857750e6b_0_6"/>
          <p:cNvPicPr preferRelativeResize="0"/>
          <p:nvPr/>
        </p:nvPicPr>
        <p:blipFill>
          <a:blip r:embed="rId5">
            <a:alphaModFix/>
          </a:blip>
          <a:stretch>
            <a:fillRect/>
          </a:stretch>
        </p:blipFill>
        <p:spPr>
          <a:xfrm>
            <a:off x="1713550" y="3351125"/>
            <a:ext cx="3699583" cy="3237150"/>
          </a:xfrm>
          <a:prstGeom prst="rect">
            <a:avLst/>
          </a:prstGeom>
          <a:noFill/>
          <a:ln>
            <a:noFill/>
          </a:ln>
        </p:spPr>
      </p:pic>
      <p:pic>
        <p:nvPicPr>
          <p:cNvPr id="238" name="Google Shape;238;g2c857750e6b_0_6"/>
          <p:cNvPicPr preferRelativeResize="0"/>
          <p:nvPr/>
        </p:nvPicPr>
        <p:blipFill>
          <a:blip r:embed="rId6">
            <a:alphaModFix/>
          </a:blip>
          <a:stretch>
            <a:fillRect/>
          </a:stretch>
        </p:blipFill>
        <p:spPr>
          <a:xfrm>
            <a:off x="7123200" y="3399350"/>
            <a:ext cx="3792075" cy="3318036"/>
          </a:xfrm>
          <a:prstGeom prst="rect">
            <a:avLst/>
          </a:prstGeom>
          <a:noFill/>
          <a:ln>
            <a:noFill/>
          </a:ln>
        </p:spPr>
      </p:pic>
      <p:sp>
        <p:nvSpPr>
          <p:cNvPr id="239" name="Google Shape;239;g2c857750e6b_0_6"/>
          <p:cNvSpPr/>
          <p:nvPr/>
        </p:nvSpPr>
        <p:spPr>
          <a:xfrm>
            <a:off x="264152" y="277385"/>
            <a:ext cx="360094" cy="285770"/>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alpha val="4705"/>
          </a:schemeClr>
        </a:solidFill>
      </p:bgPr>
    </p:bg>
    <p:spTree>
      <p:nvGrpSpPr>
        <p:cNvPr id="243" name="Shape 243"/>
        <p:cNvGrpSpPr/>
        <p:nvPr/>
      </p:nvGrpSpPr>
      <p:grpSpPr>
        <a:xfrm>
          <a:off x="0" y="0"/>
          <a:ext cx="0" cy="0"/>
          <a:chOff x="0" y="0"/>
          <a:chExt cx="0" cy="0"/>
        </a:xfrm>
      </p:grpSpPr>
      <p:sp>
        <p:nvSpPr>
          <p:cNvPr id="244" name="Google Shape;244;p32"/>
          <p:cNvSpPr txBox="1"/>
          <p:nvPr/>
        </p:nvSpPr>
        <p:spPr>
          <a:xfrm>
            <a:off x="0" y="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245" name="Google Shape;245;p32"/>
          <p:cNvPicPr preferRelativeResize="0"/>
          <p:nvPr/>
        </p:nvPicPr>
        <p:blipFill rotWithShape="1">
          <a:blip r:embed="rId3">
            <a:alphaModFix amt="15000"/>
          </a:blip>
          <a:srcRect b="-1" l="0" r="0" t="20071"/>
          <a:stretch/>
        </p:blipFill>
        <p:spPr>
          <a:xfrm>
            <a:off x="-381000" y="-214312"/>
            <a:ext cx="12954000" cy="7286625"/>
          </a:xfrm>
          <a:prstGeom prst="rect">
            <a:avLst/>
          </a:prstGeom>
          <a:noFill/>
          <a:ln>
            <a:noFill/>
          </a:ln>
        </p:spPr>
      </p:pic>
      <p:grpSp>
        <p:nvGrpSpPr>
          <p:cNvPr id="246" name="Google Shape;246;p32"/>
          <p:cNvGrpSpPr/>
          <p:nvPr/>
        </p:nvGrpSpPr>
        <p:grpSpPr>
          <a:xfrm>
            <a:off x="7235" y="17004"/>
            <a:ext cx="12192000" cy="6840996"/>
            <a:chOff x="7235" y="17004"/>
            <a:chExt cx="12192000" cy="6840996"/>
          </a:xfrm>
        </p:grpSpPr>
        <p:cxnSp>
          <p:nvCxnSpPr>
            <p:cNvPr id="247" name="Google Shape;247;p32"/>
            <p:cNvCxnSpPr/>
            <p:nvPr/>
          </p:nvCxnSpPr>
          <p:spPr>
            <a:xfrm>
              <a:off x="7235" y="415284"/>
              <a:ext cx="12192000" cy="1"/>
            </a:xfrm>
            <a:prstGeom prst="straightConnector1">
              <a:avLst/>
            </a:prstGeom>
            <a:noFill/>
            <a:ln cap="flat" cmpd="sng" w="12700">
              <a:solidFill>
                <a:srgbClr val="7F7F7F">
                  <a:alpha val="24705"/>
                </a:srgbClr>
              </a:solidFill>
              <a:prstDash val="solid"/>
              <a:miter lim="8000"/>
              <a:headEnd len="sm" w="sm" type="none"/>
              <a:tailEnd len="sm" w="sm" type="none"/>
            </a:ln>
          </p:spPr>
        </p:cxnSp>
        <p:cxnSp>
          <p:nvCxnSpPr>
            <p:cNvPr id="248" name="Google Shape;248;p32"/>
            <p:cNvCxnSpPr/>
            <p:nvPr/>
          </p:nvCxnSpPr>
          <p:spPr>
            <a:xfrm flipH="1" rot="10800000">
              <a:off x="11903226" y="17004"/>
              <a:ext cx="2592" cy="6840996"/>
            </a:xfrm>
            <a:prstGeom prst="straightConnector1">
              <a:avLst/>
            </a:prstGeom>
            <a:noFill/>
            <a:ln cap="flat" cmpd="sng" w="12700">
              <a:solidFill>
                <a:srgbClr val="7F7F7F">
                  <a:alpha val="24705"/>
                </a:srgbClr>
              </a:solidFill>
              <a:prstDash val="solid"/>
              <a:miter lim="8000"/>
              <a:headEnd len="sm" w="sm" type="none"/>
              <a:tailEnd len="sm" w="sm" type="none"/>
            </a:ln>
          </p:spPr>
        </p:cxnSp>
        <p:cxnSp>
          <p:nvCxnSpPr>
            <p:cNvPr id="249" name="Google Shape;249;p32"/>
            <p:cNvCxnSpPr/>
            <p:nvPr/>
          </p:nvCxnSpPr>
          <p:spPr>
            <a:xfrm>
              <a:off x="7235" y="6481744"/>
              <a:ext cx="12192000" cy="1"/>
            </a:xfrm>
            <a:prstGeom prst="straightConnector1">
              <a:avLst/>
            </a:prstGeom>
            <a:noFill/>
            <a:ln cap="flat" cmpd="sng" w="12700">
              <a:solidFill>
                <a:srgbClr val="7F7F7F">
                  <a:alpha val="24705"/>
                </a:srgbClr>
              </a:solidFill>
              <a:prstDash val="solid"/>
              <a:miter lim="8000"/>
              <a:headEnd len="sm" w="sm" type="none"/>
              <a:tailEnd len="sm" w="sm" type="none"/>
            </a:ln>
          </p:spPr>
        </p:cxnSp>
        <p:cxnSp>
          <p:nvCxnSpPr>
            <p:cNvPr id="250" name="Google Shape;250;p32"/>
            <p:cNvCxnSpPr/>
            <p:nvPr/>
          </p:nvCxnSpPr>
          <p:spPr>
            <a:xfrm flipH="1" rot="10800000">
              <a:off x="582979" y="17004"/>
              <a:ext cx="2592" cy="6840995"/>
            </a:xfrm>
            <a:prstGeom prst="straightConnector1">
              <a:avLst/>
            </a:prstGeom>
            <a:noFill/>
            <a:ln cap="flat" cmpd="sng" w="12700">
              <a:solidFill>
                <a:srgbClr val="7F7F7F">
                  <a:alpha val="24705"/>
                </a:srgbClr>
              </a:solidFill>
              <a:prstDash val="solid"/>
              <a:miter lim="8000"/>
              <a:headEnd len="sm" w="sm" type="none"/>
              <a:tailEnd len="sm" w="sm" type="none"/>
            </a:ln>
          </p:spPr>
        </p:cxnSp>
      </p:grpSp>
      <p:sp>
        <p:nvSpPr>
          <p:cNvPr id="251" name="Google Shape;251;p32"/>
          <p:cNvSpPr/>
          <p:nvPr/>
        </p:nvSpPr>
        <p:spPr>
          <a:xfrm>
            <a:off x="542793" y="420489"/>
            <a:ext cx="608776" cy="608577"/>
          </a:xfrm>
          <a:custGeom>
            <a:rect b="b" l="l" r="r" t="t"/>
            <a:pathLst>
              <a:path extrusionOk="0" h="20595" w="20596">
                <a:moveTo>
                  <a:pt x="0" y="0"/>
                </a:moveTo>
                <a:lnTo>
                  <a:pt x="0" y="11107"/>
                </a:lnTo>
                <a:lnTo>
                  <a:pt x="94" y="11107"/>
                </a:lnTo>
                <a:cubicBezTo>
                  <a:pt x="279" y="13466"/>
                  <a:pt x="1231" y="15777"/>
                  <a:pt x="3034" y="17581"/>
                </a:cubicBezTo>
                <a:cubicBezTo>
                  <a:pt x="7052" y="21600"/>
                  <a:pt x="13565" y="21600"/>
                  <a:pt x="17582" y="17581"/>
                </a:cubicBezTo>
                <a:cubicBezTo>
                  <a:pt x="21600" y="13562"/>
                  <a:pt x="21600" y="7041"/>
                  <a:pt x="17582" y="3022"/>
                </a:cubicBezTo>
                <a:cubicBezTo>
                  <a:pt x="15747" y="1186"/>
                  <a:pt x="13391" y="239"/>
                  <a:pt x="10990" y="81"/>
                </a:cubicBezTo>
                <a:lnTo>
                  <a:pt x="10990" y="0"/>
                </a:lnTo>
                <a:lnTo>
                  <a:pt x="0" y="0"/>
                </a:lnTo>
                <a:close/>
                <a:moveTo>
                  <a:pt x="4404" y="10496"/>
                </a:moveTo>
                <a:lnTo>
                  <a:pt x="16213" y="10496"/>
                </a:lnTo>
                <a:cubicBezTo>
                  <a:pt x="16214" y="12009"/>
                  <a:pt x="15634" y="13519"/>
                  <a:pt x="14481" y="14673"/>
                </a:cubicBezTo>
                <a:cubicBezTo>
                  <a:pt x="12176" y="16979"/>
                  <a:pt x="8441" y="16979"/>
                  <a:pt x="6136" y="14673"/>
                </a:cubicBezTo>
                <a:cubicBezTo>
                  <a:pt x="4982" y="13519"/>
                  <a:pt x="4403" y="12009"/>
                  <a:pt x="4404" y="10496"/>
                </a:cubicBezTo>
                <a:close/>
              </a:path>
            </a:pathLst>
          </a:cu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252" name="Google Shape;252;p32"/>
          <p:cNvSpPr txBox="1"/>
          <p:nvPr/>
        </p:nvSpPr>
        <p:spPr>
          <a:xfrm>
            <a:off x="5406224" y="2345284"/>
            <a:ext cx="5785007" cy="203075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i="0" lang="en-US" sz="4000" u="none" cap="none" strike="noStrike">
                <a:solidFill>
                  <a:schemeClr val="accent1"/>
                </a:solidFill>
                <a:latin typeface="Catamaran"/>
                <a:ea typeface="Catamaran"/>
                <a:cs typeface="Catamaran"/>
                <a:sym typeface="Catamaran"/>
              </a:rPr>
              <a:t>Data Visualization</a:t>
            </a:r>
            <a:endParaRPr b="1" i="0" sz="1800" u="none" cap="none" strike="noStrike">
              <a:latin typeface="Catamaran"/>
              <a:ea typeface="Catamaran"/>
              <a:cs typeface="Catamaran"/>
              <a:sym typeface="Catamaran"/>
            </a:endParaRPr>
          </a:p>
        </p:txBody>
      </p:sp>
      <p:sp>
        <p:nvSpPr>
          <p:cNvPr id="253" name="Google Shape;253;p32"/>
          <p:cNvSpPr txBox="1"/>
          <p:nvPr/>
        </p:nvSpPr>
        <p:spPr>
          <a:xfrm rot="-5400000">
            <a:off x="-16860" y="2756059"/>
            <a:ext cx="1185294" cy="1151569"/>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254" name="Google Shape;254;p32"/>
          <p:cNvSpPr txBox="1"/>
          <p:nvPr/>
        </p:nvSpPr>
        <p:spPr>
          <a:xfrm>
            <a:off x="2030388" y="1919063"/>
            <a:ext cx="2825563" cy="2825563"/>
          </a:xfrm>
          <a:prstGeom prst="rect">
            <a:avLst/>
          </a:prstGeom>
          <a:solidFill>
            <a:schemeClr val="accent1"/>
          </a:solidFill>
          <a:ln>
            <a:noFill/>
          </a:ln>
        </p:spPr>
        <p:txBody>
          <a:bodyPr anchorCtr="0" anchor="ctr" bIns="108000" lIns="108000" spcFirstLastPara="1" rIns="108000" wrap="square" tIns="108000">
            <a:noAutofit/>
          </a:bodyPr>
          <a:lstStyle/>
          <a:p>
            <a:pPr indent="0" lvl="0" marL="0" marR="0" rtl="0" algn="ctr">
              <a:spcBef>
                <a:spcPts val="0"/>
              </a:spcBef>
              <a:spcAft>
                <a:spcPts val="0"/>
              </a:spcAft>
              <a:buNone/>
            </a:pPr>
            <a:r>
              <a:rPr b="1" i="0" lang="en-US" sz="7658" u="none" cap="none" strike="noStrike">
                <a:solidFill>
                  <a:srgbClr val="FFFFFF"/>
                </a:solidFill>
                <a:latin typeface="Catamaran"/>
                <a:ea typeface="Catamaran"/>
                <a:cs typeface="Catamaran"/>
                <a:sym typeface="Catamaran"/>
              </a:rPr>
              <a:t>0</a:t>
            </a:r>
            <a:r>
              <a:rPr b="1" lang="en-US" sz="7658">
                <a:solidFill>
                  <a:srgbClr val="FFFFFF"/>
                </a:solidFill>
                <a:latin typeface="Catamaran"/>
                <a:ea typeface="Catamaran"/>
                <a:cs typeface="Catamaran"/>
                <a:sym typeface="Catamaran"/>
              </a:rPr>
              <a:t>4</a:t>
            </a:r>
            <a:endParaRPr b="1" i="0" sz="1800" u="none" cap="none" strike="noStrike">
              <a:latin typeface="Catamaran"/>
              <a:ea typeface="Catamaran"/>
              <a:cs typeface="Catamaran"/>
              <a:sym typeface="Catamaran"/>
            </a:endParaRPr>
          </a:p>
        </p:txBody>
      </p:sp>
      <p:grpSp>
        <p:nvGrpSpPr>
          <p:cNvPr id="255" name="Google Shape;255;p32"/>
          <p:cNvGrpSpPr/>
          <p:nvPr/>
        </p:nvGrpSpPr>
        <p:grpSpPr>
          <a:xfrm>
            <a:off x="2603430" y="5162498"/>
            <a:ext cx="1679478" cy="300458"/>
            <a:chOff x="2603430" y="5162498"/>
            <a:chExt cx="1679478" cy="300458"/>
          </a:xfrm>
        </p:grpSpPr>
        <p:sp>
          <p:nvSpPr>
            <p:cNvPr id="256" name="Google Shape;256;p32"/>
            <p:cNvSpPr/>
            <p:nvPr/>
          </p:nvSpPr>
          <p:spPr>
            <a:xfrm flipH="1">
              <a:off x="3139976" y="5282838"/>
              <a:ext cx="59777" cy="59777"/>
            </a:xfrm>
            <a:prstGeom prst="ellipse">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257" name="Google Shape;257;p32"/>
            <p:cNvSpPr/>
            <p:nvPr/>
          </p:nvSpPr>
          <p:spPr>
            <a:xfrm flipH="1">
              <a:off x="3276628"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258" name="Google Shape;258;p32"/>
            <p:cNvSpPr/>
            <p:nvPr/>
          </p:nvSpPr>
          <p:spPr>
            <a:xfrm flipH="1">
              <a:off x="3413281"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259" name="Google Shape;259;p32"/>
            <p:cNvSpPr/>
            <p:nvPr/>
          </p:nvSpPr>
          <p:spPr>
            <a:xfrm flipH="1">
              <a:off x="3549933"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260" name="Google Shape;260;p32"/>
            <p:cNvSpPr/>
            <p:nvPr/>
          </p:nvSpPr>
          <p:spPr>
            <a:xfrm flipH="1">
              <a:off x="3686586"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261" name="Google Shape;261;p32"/>
            <p:cNvSpPr txBox="1"/>
            <p:nvPr/>
          </p:nvSpPr>
          <p:spPr>
            <a:xfrm flipH="1">
              <a:off x="3982450" y="5162498"/>
              <a:ext cx="300458" cy="30045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cxnSp>
          <p:nvCxnSpPr>
            <p:cNvPr id="262" name="Google Shape;262;p32"/>
            <p:cNvCxnSpPr/>
            <p:nvPr/>
          </p:nvCxnSpPr>
          <p:spPr>
            <a:xfrm>
              <a:off x="4070609" y="5312726"/>
              <a:ext cx="124140" cy="0"/>
            </a:xfrm>
            <a:prstGeom prst="straightConnector1">
              <a:avLst/>
            </a:prstGeom>
            <a:noFill/>
            <a:ln cap="flat" cmpd="sng" w="12700">
              <a:solidFill>
                <a:srgbClr val="FFFFFF"/>
              </a:solidFill>
              <a:prstDash val="solid"/>
              <a:miter lim="8000"/>
              <a:headEnd len="sm" w="sm" type="none"/>
              <a:tailEnd len="sm" w="sm" type="none"/>
            </a:ln>
          </p:spPr>
        </p:cxnSp>
        <p:sp>
          <p:nvSpPr>
            <p:cNvPr id="263" name="Google Shape;263;p32"/>
            <p:cNvSpPr/>
            <p:nvPr/>
          </p:nvSpPr>
          <p:spPr>
            <a:xfrm rot="-2700000">
              <a:off x="4099827" y="5269352"/>
              <a:ext cx="86749" cy="86749"/>
            </a:xfrm>
            <a:custGeom>
              <a:rect b="b" l="l" r="r" t="t"/>
              <a:pathLst>
                <a:path extrusionOk="0" h="252248" w="252248">
                  <a:moveTo>
                    <a:pt x="252248" y="0"/>
                  </a:moveTo>
                  <a:lnTo>
                    <a:pt x="252248" y="252248"/>
                  </a:lnTo>
                  <a:lnTo>
                    <a:pt x="0" y="252248"/>
                  </a:lnTo>
                </a:path>
              </a:pathLst>
            </a:custGeom>
            <a:noFill/>
            <a:ln cap="flat" cmpd="sng" w="12700">
              <a:solidFill>
                <a:srgbClr val="FFFF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264" name="Google Shape;264;p32"/>
            <p:cNvSpPr txBox="1"/>
            <p:nvPr/>
          </p:nvSpPr>
          <p:spPr>
            <a:xfrm>
              <a:off x="2603430" y="5162498"/>
              <a:ext cx="300458" cy="300458"/>
            </a:xfrm>
            <a:prstGeom prst="rect">
              <a:avLst/>
            </a:prstGeom>
            <a:solidFill>
              <a:srgbClr val="7F7F7F">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cxnSp>
          <p:nvCxnSpPr>
            <p:cNvPr id="265" name="Google Shape;265;p32"/>
            <p:cNvCxnSpPr/>
            <p:nvPr/>
          </p:nvCxnSpPr>
          <p:spPr>
            <a:xfrm rot="10800000">
              <a:off x="2691590" y="5312726"/>
              <a:ext cx="124140" cy="0"/>
            </a:xfrm>
            <a:prstGeom prst="straightConnector1">
              <a:avLst/>
            </a:prstGeom>
            <a:noFill/>
            <a:ln cap="flat" cmpd="sng" w="12700">
              <a:solidFill>
                <a:schemeClr val="dk1"/>
              </a:solidFill>
              <a:prstDash val="solid"/>
              <a:miter lim="8000"/>
              <a:headEnd len="sm" w="sm" type="none"/>
              <a:tailEnd len="sm" w="sm" type="none"/>
            </a:ln>
          </p:spPr>
        </p:cxnSp>
        <p:sp>
          <p:nvSpPr>
            <p:cNvPr id="266" name="Google Shape;266;p32"/>
            <p:cNvSpPr/>
            <p:nvPr/>
          </p:nvSpPr>
          <p:spPr>
            <a:xfrm flipH="1" rot="2700000">
              <a:off x="2699763" y="5269352"/>
              <a:ext cx="86749" cy="86749"/>
            </a:xfrm>
            <a:custGeom>
              <a:rect b="b" l="l" r="r" t="t"/>
              <a:pathLst>
                <a:path extrusionOk="0" h="252248" w="252248">
                  <a:moveTo>
                    <a:pt x="252248" y="0"/>
                  </a:moveTo>
                  <a:lnTo>
                    <a:pt x="252248" y="252248"/>
                  </a:lnTo>
                  <a:lnTo>
                    <a:pt x="0" y="252248"/>
                  </a:lnTo>
                </a:path>
              </a:pathLst>
            </a:custGeom>
            <a:no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alpha val="4705"/>
          </a:schemeClr>
        </a:solidFill>
      </p:bgPr>
    </p:bg>
    <p:spTree>
      <p:nvGrpSpPr>
        <p:cNvPr id="270" name="Shape 270"/>
        <p:cNvGrpSpPr/>
        <p:nvPr/>
      </p:nvGrpSpPr>
      <p:grpSpPr>
        <a:xfrm>
          <a:off x="0" y="0"/>
          <a:ext cx="0" cy="0"/>
          <a:chOff x="0" y="0"/>
          <a:chExt cx="0" cy="0"/>
        </a:xfrm>
      </p:grpSpPr>
      <p:sp>
        <p:nvSpPr>
          <p:cNvPr id="271" name="Google Shape;271;p10"/>
          <p:cNvSpPr txBox="1"/>
          <p:nvPr/>
        </p:nvSpPr>
        <p:spPr>
          <a:xfrm>
            <a:off x="0" y="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272" name="Google Shape;272;p10"/>
          <p:cNvPicPr preferRelativeResize="0"/>
          <p:nvPr/>
        </p:nvPicPr>
        <p:blipFill rotWithShape="1">
          <a:blip r:embed="rId3">
            <a:alphaModFix amt="15000"/>
          </a:blip>
          <a:srcRect b="-1" l="0" r="0" t="20071"/>
          <a:stretch/>
        </p:blipFill>
        <p:spPr>
          <a:xfrm>
            <a:off x="-323850" y="-736312"/>
            <a:ext cx="12954000" cy="7286625"/>
          </a:xfrm>
          <a:prstGeom prst="rect">
            <a:avLst/>
          </a:prstGeom>
          <a:noFill/>
          <a:ln>
            <a:noFill/>
          </a:ln>
        </p:spPr>
      </p:pic>
      <p:grpSp>
        <p:nvGrpSpPr>
          <p:cNvPr id="273" name="Google Shape;273;p10"/>
          <p:cNvGrpSpPr/>
          <p:nvPr/>
        </p:nvGrpSpPr>
        <p:grpSpPr>
          <a:xfrm>
            <a:off x="5797074" y="6550320"/>
            <a:ext cx="597852" cy="615360"/>
            <a:chOff x="5797074" y="6550320"/>
            <a:chExt cx="597852" cy="615360"/>
          </a:xfrm>
        </p:grpSpPr>
        <p:sp>
          <p:nvSpPr>
            <p:cNvPr id="274" name="Google Shape;274;p10"/>
            <p:cNvSpPr txBox="1"/>
            <p:nvPr/>
          </p:nvSpPr>
          <p:spPr>
            <a:xfrm rot="5400000">
              <a:off x="5788320" y="6559074"/>
              <a:ext cx="615360" cy="597852"/>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275" name="Google Shape;275;p10"/>
            <p:cNvSpPr/>
            <p:nvPr/>
          </p:nvSpPr>
          <p:spPr>
            <a:xfrm>
              <a:off x="5988050" y="6647010"/>
              <a:ext cx="215900" cy="1143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pic>
        <p:nvPicPr>
          <p:cNvPr id="276" name="Google Shape;276;p10"/>
          <p:cNvPicPr preferRelativeResize="0"/>
          <p:nvPr/>
        </p:nvPicPr>
        <p:blipFill rotWithShape="1">
          <a:blip r:embed="rId4">
            <a:alphaModFix/>
          </a:blip>
          <a:srcRect b="0" l="0" r="0" t="0"/>
          <a:stretch/>
        </p:blipFill>
        <p:spPr>
          <a:xfrm>
            <a:off x="8206901" y="1524100"/>
            <a:ext cx="3311999" cy="2016000"/>
          </a:xfrm>
          <a:prstGeom prst="rect">
            <a:avLst/>
          </a:prstGeom>
          <a:noFill/>
          <a:ln>
            <a:noFill/>
          </a:ln>
        </p:spPr>
      </p:pic>
      <p:pic>
        <p:nvPicPr>
          <p:cNvPr id="277" name="Google Shape;277;p10"/>
          <p:cNvPicPr preferRelativeResize="0"/>
          <p:nvPr/>
        </p:nvPicPr>
        <p:blipFill rotWithShape="1">
          <a:blip r:embed="rId4">
            <a:alphaModFix/>
          </a:blip>
          <a:srcRect b="0" l="0" r="0" t="0"/>
          <a:stretch/>
        </p:blipFill>
        <p:spPr>
          <a:xfrm>
            <a:off x="8206901" y="3648100"/>
            <a:ext cx="3311999" cy="2016000"/>
          </a:xfrm>
          <a:prstGeom prst="rect">
            <a:avLst/>
          </a:prstGeom>
          <a:noFill/>
          <a:ln>
            <a:noFill/>
          </a:ln>
        </p:spPr>
      </p:pic>
      <p:sp>
        <p:nvSpPr>
          <p:cNvPr id="278" name="Google Shape;278;p10"/>
          <p:cNvSpPr txBox="1"/>
          <p:nvPr/>
        </p:nvSpPr>
        <p:spPr>
          <a:xfrm>
            <a:off x="660400" y="1524100"/>
            <a:ext cx="4436700" cy="414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cxnSp>
        <p:nvCxnSpPr>
          <p:cNvPr id="279" name="Google Shape;279;p10"/>
          <p:cNvCxnSpPr/>
          <p:nvPr/>
        </p:nvCxnSpPr>
        <p:spPr>
          <a:xfrm>
            <a:off x="876399" y="1899500"/>
            <a:ext cx="2880000" cy="0"/>
          </a:xfrm>
          <a:prstGeom prst="straightConnector1">
            <a:avLst/>
          </a:prstGeom>
          <a:noFill/>
          <a:ln cap="sq" cmpd="sng" w="12700">
            <a:solidFill>
              <a:schemeClr val="lt1"/>
            </a:solidFill>
            <a:prstDash val="solid"/>
            <a:miter lim="8000"/>
            <a:headEnd len="sm" w="sm" type="none"/>
            <a:tailEnd len="sm" w="sm" type="none"/>
          </a:ln>
        </p:spPr>
      </p:cxnSp>
      <p:sp>
        <p:nvSpPr>
          <p:cNvPr id="280" name="Google Shape;280;p10"/>
          <p:cNvSpPr txBox="1"/>
          <p:nvPr/>
        </p:nvSpPr>
        <p:spPr>
          <a:xfrm>
            <a:off x="345400" y="2070400"/>
            <a:ext cx="4436700" cy="3263400"/>
          </a:xfrm>
          <a:prstGeom prst="rect">
            <a:avLst/>
          </a:prstGeom>
          <a:noFill/>
          <a:ln>
            <a:noFill/>
          </a:ln>
        </p:spPr>
        <p:txBody>
          <a:bodyPr anchorCtr="0" anchor="t" bIns="0" lIns="0" spcFirstLastPara="1" rIns="0" wrap="square" tIns="0">
            <a:noAutofit/>
          </a:bodyPr>
          <a:lstStyle/>
          <a:p>
            <a:pPr indent="0" lvl="0" marL="457200" rtl="0" algn="l">
              <a:lnSpc>
                <a:spcPct val="115000"/>
              </a:lnSpc>
              <a:spcBef>
                <a:spcPts val="1200"/>
              </a:spcBef>
              <a:spcAft>
                <a:spcPts val="0"/>
              </a:spcAft>
              <a:buNone/>
            </a:pPr>
            <a:r>
              <a:rPr b="1" lang="en-US" sz="1800">
                <a:solidFill>
                  <a:schemeClr val="lt1"/>
                </a:solidFill>
              </a:rPr>
              <a:t>Median Price Analysis</a:t>
            </a:r>
            <a:r>
              <a:rPr lang="en-US" sz="1800">
                <a:solidFill>
                  <a:schemeClr val="lt1"/>
                </a:solidFill>
              </a:rPr>
              <a:t>:</a:t>
            </a:r>
            <a:endParaRPr sz="1800">
              <a:solidFill>
                <a:schemeClr val="lt1"/>
              </a:solidFill>
            </a:endParaRPr>
          </a:p>
          <a:p>
            <a:pPr indent="-342900" lvl="1" marL="914400" rtl="0" algn="l">
              <a:lnSpc>
                <a:spcPct val="115000"/>
              </a:lnSpc>
              <a:spcBef>
                <a:spcPts val="1200"/>
              </a:spcBef>
              <a:spcAft>
                <a:spcPts val="0"/>
              </a:spcAft>
              <a:buClr>
                <a:schemeClr val="lt1"/>
              </a:buClr>
              <a:buSzPts val="1800"/>
              <a:buAutoNum type="alphaLcPeriod"/>
            </a:pPr>
            <a:r>
              <a:rPr lang="en-US" sz="1800">
                <a:solidFill>
                  <a:schemeClr val="lt1"/>
                </a:solidFill>
              </a:rPr>
              <a:t>Get the median price per neighborhood group for every column.</a:t>
            </a:r>
            <a:endParaRPr sz="1800">
              <a:solidFill>
                <a:schemeClr val="lt1"/>
              </a:solidFill>
            </a:endParaRPr>
          </a:p>
          <a:p>
            <a:pPr indent="-342900" lvl="1" marL="914400" rtl="0" algn="l">
              <a:lnSpc>
                <a:spcPct val="115000"/>
              </a:lnSpc>
              <a:spcBef>
                <a:spcPts val="0"/>
              </a:spcBef>
              <a:spcAft>
                <a:spcPts val="0"/>
              </a:spcAft>
              <a:buClr>
                <a:schemeClr val="lt1"/>
              </a:buClr>
              <a:buSzPts val="1800"/>
              <a:buAutoNum type="alphaLcPeriod"/>
            </a:pPr>
            <a:r>
              <a:rPr lang="en-US" sz="1800">
                <a:solidFill>
                  <a:schemeClr val="lt1"/>
                </a:solidFill>
              </a:rPr>
              <a:t>Utilized </a:t>
            </a:r>
            <a:r>
              <a:rPr b="1" lang="en-US" sz="1800">
                <a:solidFill>
                  <a:schemeClr val="lt1"/>
                </a:solidFill>
              </a:rPr>
              <a:t>groupby</a:t>
            </a:r>
            <a:r>
              <a:rPr lang="en-US" sz="1800">
                <a:solidFill>
                  <a:schemeClr val="lt1"/>
                </a:solidFill>
              </a:rPr>
              <a:t> to calculate and display median prices per neighborhood group, both with and without outliers.</a:t>
            </a:r>
            <a:endParaRPr sz="1800">
              <a:solidFill>
                <a:schemeClr val="lt1"/>
              </a:solidFill>
            </a:endParaRPr>
          </a:p>
          <a:p>
            <a:pPr indent="0" lvl="0" marL="457200" rtl="0" algn="l">
              <a:lnSpc>
                <a:spcPct val="115000"/>
              </a:lnSpc>
              <a:spcBef>
                <a:spcPts val="1200"/>
              </a:spcBef>
              <a:spcAft>
                <a:spcPts val="0"/>
              </a:spcAft>
              <a:buNone/>
            </a:pPr>
            <a:r>
              <a:t/>
            </a:r>
            <a:endParaRPr sz="1100">
              <a:solidFill>
                <a:schemeClr val="dk1"/>
              </a:solidFill>
              <a:latin typeface="Roboto"/>
              <a:ea typeface="Roboto"/>
              <a:cs typeface="Roboto"/>
              <a:sym typeface="Roboto"/>
            </a:endParaRPr>
          </a:p>
        </p:txBody>
      </p:sp>
      <p:sp>
        <p:nvSpPr>
          <p:cNvPr id="281" name="Google Shape;281;p10"/>
          <p:cNvSpPr txBox="1"/>
          <p:nvPr/>
        </p:nvSpPr>
        <p:spPr>
          <a:xfrm>
            <a:off x="11334444" y="5171208"/>
            <a:ext cx="394313" cy="49289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282" name="Google Shape;282;p10"/>
          <p:cNvSpPr/>
          <p:nvPr/>
        </p:nvSpPr>
        <p:spPr>
          <a:xfrm>
            <a:off x="264152" y="277385"/>
            <a:ext cx="360000" cy="285696"/>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pic>
        <p:nvPicPr>
          <p:cNvPr id="283" name="Google Shape;283;p10"/>
          <p:cNvPicPr preferRelativeResize="0"/>
          <p:nvPr/>
        </p:nvPicPr>
        <p:blipFill>
          <a:blip r:embed="rId5">
            <a:alphaModFix/>
          </a:blip>
          <a:stretch>
            <a:fillRect/>
          </a:stretch>
        </p:blipFill>
        <p:spPr>
          <a:xfrm>
            <a:off x="7818786" y="909600"/>
            <a:ext cx="3947639" cy="2562150"/>
          </a:xfrm>
          <a:prstGeom prst="rect">
            <a:avLst/>
          </a:prstGeom>
          <a:noFill/>
          <a:ln>
            <a:noFill/>
          </a:ln>
        </p:spPr>
      </p:pic>
      <p:sp>
        <p:nvSpPr>
          <p:cNvPr id="284" name="Google Shape;284;p10"/>
          <p:cNvSpPr txBox="1"/>
          <p:nvPr/>
        </p:nvSpPr>
        <p:spPr>
          <a:xfrm>
            <a:off x="780300" y="664142"/>
            <a:ext cx="10745700" cy="4320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b="1" lang="en-US" sz="2700">
                <a:solidFill>
                  <a:schemeClr val="accent1"/>
                </a:solidFill>
                <a:latin typeface="Roboto"/>
                <a:ea typeface="Roboto"/>
                <a:cs typeface="Roboto"/>
                <a:sym typeface="Roboto"/>
              </a:rPr>
              <a:t>Find the Median price for each neighborhood</a:t>
            </a:r>
            <a:endParaRPr b="1" i="0" sz="5200" u="none" cap="none" strike="noStrike">
              <a:solidFill>
                <a:schemeClr val="accent1"/>
              </a:solidFill>
              <a:latin typeface="Catamaran"/>
              <a:ea typeface="Catamaran"/>
              <a:cs typeface="Catamaran"/>
              <a:sym typeface="Catamaran"/>
            </a:endParaRPr>
          </a:p>
        </p:txBody>
      </p:sp>
      <p:pic>
        <p:nvPicPr>
          <p:cNvPr id="285" name="Google Shape;285;p10"/>
          <p:cNvPicPr preferRelativeResize="0"/>
          <p:nvPr/>
        </p:nvPicPr>
        <p:blipFill>
          <a:blip r:embed="rId6">
            <a:alphaModFix/>
          </a:blip>
          <a:stretch>
            <a:fillRect/>
          </a:stretch>
        </p:blipFill>
        <p:spPr>
          <a:xfrm>
            <a:off x="7794350" y="3471750"/>
            <a:ext cx="3996500" cy="2562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2c83310895d_0_7"/>
          <p:cNvSpPr txBox="1"/>
          <p:nvPr/>
        </p:nvSpPr>
        <p:spPr>
          <a:xfrm>
            <a:off x="410450" y="510325"/>
            <a:ext cx="9039300" cy="8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4000">
                <a:solidFill>
                  <a:schemeClr val="accent1"/>
                </a:solidFill>
                <a:latin typeface="Roboto"/>
                <a:ea typeface="Roboto"/>
                <a:cs typeface="Roboto"/>
                <a:sym typeface="Roboto"/>
              </a:rPr>
              <a:t> Groupby Neighborhood box plot</a:t>
            </a:r>
            <a:endParaRPr b="1" sz="4000">
              <a:solidFill>
                <a:schemeClr val="accent1"/>
              </a:solidFill>
            </a:endParaRPr>
          </a:p>
        </p:txBody>
      </p:sp>
      <p:sp>
        <p:nvSpPr>
          <p:cNvPr id="291" name="Google Shape;291;g2c83310895d_0_7"/>
          <p:cNvSpPr/>
          <p:nvPr/>
        </p:nvSpPr>
        <p:spPr>
          <a:xfrm>
            <a:off x="264152" y="277385"/>
            <a:ext cx="360094" cy="285770"/>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292" name="Google Shape;292;g2c83310895d_0_7"/>
          <p:cNvSpPr txBox="1"/>
          <p:nvPr/>
        </p:nvSpPr>
        <p:spPr>
          <a:xfrm>
            <a:off x="6020675" y="1761025"/>
            <a:ext cx="5218500" cy="3329400"/>
          </a:xfrm>
          <a:prstGeom prst="rect">
            <a:avLst/>
          </a:prstGeom>
          <a:noFill/>
          <a:ln>
            <a:noFill/>
          </a:ln>
        </p:spPr>
        <p:txBody>
          <a:bodyPr anchorCtr="0" anchor="t" bIns="91425" lIns="91425" spcFirstLastPara="1" rIns="91425" wrap="square" tIns="91425">
            <a:spAutoFit/>
          </a:bodyPr>
          <a:lstStyle/>
          <a:p>
            <a:pPr indent="-342900" lvl="1" marL="914400" rtl="0" algn="l">
              <a:lnSpc>
                <a:spcPct val="115000"/>
              </a:lnSpc>
              <a:spcBef>
                <a:spcPts val="1200"/>
              </a:spcBef>
              <a:spcAft>
                <a:spcPts val="0"/>
              </a:spcAft>
              <a:buClr>
                <a:schemeClr val="dk1"/>
              </a:buClr>
              <a:buSzPts val="1800"/>
              <a:buChar char="●"/>
            </a:pPr>
            <a:r>
              <a:rPr lang="en-US" sz="1800">
                <a:solidFill>
                  <a:schemeClr val="dk1"/>
                </a:solidFill>
              </a:rPr>
              <a:t>P</a:t>
            </a:r>
            <a:r>
              <a:rPr lang="en-US" sz="1800">
                <a:solidFill>
                  <a:schemeClr val="dk1"/>
                </a:solidFill>
              </a:rPr>
              <a:t>rice distribution across neighborhood groups using box plots.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Displayed the number of listings in each neighborhood group using count plots.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Plotted bar graphs showing the median price in each neighborhood group.</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correlation relationships between 'price', 'reviews_per_month', 'calculated_host_listings_count', 'availability_365', and 'minimum_nights'.</a:t>
            </a:r>
            <a:endParaRPr sz="1800">
              <a:solidFill>
                <a:schemeClr val="dk1"/>
              </a:solidFill>
            </a:endParaRPr>
          </a:p>
        </p:txBody>
      </p:sp>
      <p:pic>
        <p:nvPicPr>
          <p:cNvPr id="293" name="Google Shape;293;g2c83310895d_0_7"/>
          <p:cNvPicPr preferRelativeResize="0"/>
          <p:nvPr/>
        </p:nvPicPr>
        <p:blipFill>
          <a:blip r:embed="rId3">
            <a:alphaModFix/>
          </a:blip>
          <a:stretch>
            <a:fillRect/>
          </a:stretch>
        </p:blipFill>
        <p:spPr>
          <a:xfrm>
            <a:off x="410450" y="5092645"/>
            <a:ext cx="6906500" cy="1620750"/>
          </a:xfrm>
          <a:prstGeom prst="rect">
            <a:avLst/>
          </a:prstGeom>
          <a:noFill/>
          <a:ln>
            <a:noFill/>
          </a:ln>
        </p:spPr>
      </p:pic>
      <p:pic>
        <p:nvPicPr>
          <p:cNvPr id="294" name="Google Shape;294;g2c83310895d_0_7"/>
          <p:cNvPicPr preferRelativeResize="0"/>
          <p:nvPr/>
        </p:nvPicPr>
        <p:blipFill>
          <a:blip r:embed="rId4">
            <a:alphaModFix/>
          </a:blip>
          <a:stretch>
            <a:fillRect/>
          </a:stretch>
        </p:blipFill>
        <p:spPr>
          <a:xfrm>
            <a:off x="152400" y="1463125"/>
            <a:ext cx="5715875" cy="334776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alpha val="4705"/>
          </a:schemeClr>
        </a:solidFill>
      </p:bgPr>
    </p:bg>
    <p:spTree>
      <p:nvGrpSpPr>
        <p:cNvPr id="298" name="Shape 298"/>
        <p:cNvGrpSpPr/>
        <p:nvPr/>
      </p:nvGrpSpPr>
      <p:grpSpPr>
        <a:xfrm>
          <a:off x="0" y="0"/>
          <a:ext cx="0" cy="0"/>
          <a:chOff x="0" y="0"/>
          <a:chExt cx="0" cy="0"/>
        </a:xfrm>
      </p:grpSpPr>
      <p:sp>
        <p:nvSpPr>
          <p:cNvPr id="299" name="Google Shape;299;p34"/>
          <p:cNvSpPr txBox="1"/>
          <p:nvPr/>
        </p:nvSpPr>
        <p:spPr>
          <a:xfrm>
            <a:off x="0" y="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300" name="Google Shape;300;p34"/>
          <p:cNvPicPr preferRelativeResize="0"/>
          <p:nvPr/>
        </p:nvPicPr>
        <p:blipFill rotWithShape="1">
          <a:blip r:embed="rId3">
            <a:alphaModFix amt="15000"/>
          </a:blip>
          <a:srcRect b="-1" l="0" r="0" t="20071"/>
          <a:stretch/>
        </p:blipFill>
        <p:spPr>
          <a:xfrm>
            <a:off x="-381000" y="-214312"/>
            <a:ext cx="12954000" cy="7286625"/>
          </a:xfrm>
          <a:prstGeom prst="rect">
            <a:avLst/>
          </a:prstGeom>
          <a:noFill/>
          <a:ln>
            <a:noFill/>
          </a:ln>
        </p:spPr>
      </p:pic>
      <p:grpSp>
        <p:nvGrpSpPr>
          <p:cNvPr id="301" name="Google Shape;301;p34"/>
          <p:cNvGrpSpPr/>
          <p:nvPr/>
        </p:nvGrpSpPr>
        <p:grpSpPr>
          <a:xfrm>
            <a:off x="5797074" y="6550320"/>
            <a:ext cx="597852" cy="615360"/>
            <a:chOff x="5797074" y="6550320"/>
            <a:chExt cx="597852" cy="615360"/>
          </a:xfrm>
        </p:grpSpPr>
        <p:sp>
          <p:nvSpPr>
            <p:cNvPr id="302" name="Google Shape;302;p34"/>
            <p:cNvSpPr txBox="1"/>
            <p:nvPr/>
          </p:nvSpPr>
          <p:spPr>
            <a:xfrm rot="5400000">
              <a:off x="5788320" y="6559074"/>
              <a:ext cx="615360" cy="597852"/>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303" name="Google Shape;303;p34"/>
            <p:cNvSpPr/>
            <p:nvPr/>
          </p:nvSpPr>
          <p:spPr>
            <a:xfrm>
              <a:off x="5988050" y="6647010"/>
              <a:ext cx="215900" cy="1143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
        <p:nvSpPr>
          <p:cNvPr id="304" name="Google Shape;304;p34"/>
          <p:cNvSpPr txBox="1"/>
          <p:nvPr/>
        </p:nvSpPr>
        <p:spPr>
          <a:xfrm>
            <a:off x="3062901" y="2246840"/>
            <a:ext cx="1081605" cy="9955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305" name="Google Shape;305;p34"/>
          <p:cNvSpPr txBox="1"/>
          <p:nvPr/>
        </p:nvSpPr>
        <p:spPr>
          <a:xfrm>
            <a:off x="624150" y="2246850"/>
            <a:ext cx="5770800" cy="820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700">
                <a:solidFill>
                  <a:schemeClr val="accent1"/>
                </a:solidFill>
                <a:latin typeface="Catamaran"/>
                <a:ea typeface="Catamaran"/>
                <a:cs typeface="Catamaran"/>
                <a:sym typeface="Catamaran"/>
              </a:rPr>
              <a:t>From the Number of Housing：</a:t>
            </a:r>
            <a:endParaRPr b="1" sz="1700">
              <a:solidFill>
                <a:schemeClr val="accent1"/>
              </a:solidFill>
              <a:latin typeface="Catamaran"/>
              <a:ea typeface="Catamaran"/>
              <a:cs typeface="Catamaran"/>
              <a:sym typeface="Catamaran"/>
            </a:endParaRPr>
          </a:p>
          <a:p>
            <a:pPr indent="0" lvl="0" marL="0" marR="0" rtl="0" algn="l">
              <a:spcBef>
                <a:spcPts val="0"/>
              </a:spcBef>
              <a:spcAft>
                <a:spcPts val="0"/>
              </a:spcAft>
              <a:buNone/>
            </a:pPr>
            <a:r>
              <a:t/>
            </a:r>
            <a:endParaRPr b="1" sz="1700">
              <a:solidFill>
                <a:schemeClr val="accent1"/>
              </a:solidFill>
              <a:latin typeface="Catamaran"/>
              <a:ea typeface="Catamaran"/>
              <a:cs typeface="Catamaran"/>
              <a:sym typeface="Catamaran"/>
            </a:endParaRPr>
          </a:p>
          <a:p>
            <a:pPr indent="-336550" lvl="0" marL="457200" marR="0" rtl="0" algn="l">
              <a:spcBef>
                <a:spcPts val="0"/>
              </a:spcBef>
              <a:spcAft>
                <a:spcPts val="0"/>
              </a:spcAft>
              <a:buClr>
                <a:schemeClr val="accent1"/>
              </a:buClr>
              <a:buSzPts val="1700"/>
              <a:buFont typeface="Catamaran"/>
              <a:buChar char="●"/>
            </a:pPr>
            <a:r>
              <a:rPr lang="en-US" sz="1700">
                <a:solidFill>
                  <a:srgbClr val="262626"/>
                </a:solidFill>
                <a:latin typeface="Catamaran"/>
                <a:ea typeface="Catamaran"/>
                <a:cs typeface="Catamaran"/>
                <a:sym typeface="Catamaran"/>
              </a:rPr>
              <a:t>Manhattan &amp; Brooklyn have the most housing </a:t>
            </a:r>
            <a:r>
              <a:rPr lang="en-US" sz="1700">
                <a:solidFill>
                  <a:srgbClr val="262626"/>
                </a:solidFill>
                <a:latin typeface="Catamaran"/>
                <a:ea typeface="Catamaran"/>
                <a:cs typeface="Catamaran"/>
                <a:sym typeface="Catamaran"/>
              </a:rPr>
              <a:t>availability</a:t>
            </a:r>
            <a:r>
              <a:rPr lang="en-US" sz="1700">
                <a:solidFill>
                  <a:srgbClr val="262626"/>
                </a:solidFill>
                <a:latin typeface="Catamaran"/>
                <a:ea typeface="Catamaran"/>
                <a:cs typeface="Catamaran"/>
                <a:sym typeface="Catamaran"/>
              </a:rPr>
              <a:t> and listing at NYC</a:t>
            </a:r>
            <a:endParaRPr sz="1700">
              <a:solidFill>
                <a:srgbClr val="262626"/>
              </a:solidFill>
              <a:latin typeface="Catamaran"/>
              <a:ea typeface="Catamaran"/>
              <a:cs typeface="Catamaran"/>
              <a:sym typeface="Catamaran"/>
            </a:endParaRPr>
          </a:p>
          <a:p>
            <a:pPr indent="-336550" lvl="0" marL="457200" marR="0" rtl="0" algn="l">
              <a:spcBef>
                <a:spcPts val="0"/>
              </a:spcBef>
              <a:spcAft>
                <a:spcPts val="0"/>
              </a:spcAft>
              <a:buClr>
                <a:schemeClr val="accent1"/>
              </a:buClr>
              <a:buSzPts val="1700"/>
              <a:buFont typeface="Catamaran"/>
              <a:buChar char="●"/>
            </a:pPr>
            <a:r>
              <a:rPr lang="en-US" sz="1700">
                <a:solidFill>
                  <a:srgbClr val="262626"/>
                </a:solidFill>
                <a:latin typeface="Catamaran"/>
                <a:ea typeface="Catamaran"/>
                <a:cs typeface="Catamaran"/>
                <a:sym typeface="Catamaran"/>
              </a:rPr>
              <a:t>Queens, Bronx &amp; Staten Island are less</a:t>
            </a:r>
            <a:endParaRPr sz="1700">
              <a:solidFill>
                <a:srgbClr val="262626"/>
              </a:solidFill>
              <a:latin typeface="Catamaran"/>
              <a:ea typeface="Catamaran"/>
              <a:cs typeface="Catamaran"/>
              <a:sym typeface="Catamaran"/>
            </a:endParaRPr>
          </a:p>
          <a:p>
            <a:pPr indent="0" lvl="0" marL="0" marR="0" rtl="0" algn="l">
              <a:spcBef>
                <a:spcPts val="0"/>
              </a:spcBef>
              <a:spcAft>
                <a:spcPts val="0"/>
              </a:spcAft>
              <a:buNone/>
            </a:pPr>
            <a:r>
              <a:t/>
            </a:r>
            <a:endParaRPr sz="1700">
              <a:solidFill>
                <a:srgbClr val="262626"/>
              </a:solidFill>
              <a:latin typeface="Catamaran"/>
              <a:ea typeface="Catamaran"/>
              <a:cs typeface="Catamaran"/>
              <a:sym typeface="Catamaran"/>
            </a:endParaRPr>
          </a:p>
          <a:p>
            <a:pPr indent="0" lvl="0" marL="0" marR="0" rtl="0" algn="l">
              <a:spcBef>
                <a:spcPts val="0"/>
              </a:spcBef>
              <a:spcAft>
                <a:spcPts val="0"/>
              </a:spcAft>
              <a:buNone/>
            </a:pPr>
            <a:r>
              <a:rPr b="1" lang="en-US" sz="1700">
                <a:solidFill>
                  <a:schemeClr val="accent1"/>
                </a:solidFill>
                <a:latin typeface="Catamaran"/>
                <a:ea typeface="Catamaran"/>
                <a:cs typeface="Catamaran"/>
                <a:sym typeface="Catamaran"/>
              </a:rPr>
              <a:t>From the Median Price:</a:t>
            </a:r>
            <a:endParaRPr b="1" sz="1700">
              <a:solidFill>
                <a:schemeClr val="accent1"/>
              </a:solidFill>
              <a:latin typeface="Catamaran"/>
              <a:ea typeface="Catamaran"/>
              <a:cs typeface="Catamaran"/>
              <a:sym typeface="Catamaran"/>
            </a:endParaRPr>
          </a:p>
          <a:p>
            <a:pPr indent="0" lvl="0" marL="0" marR="0" rtl="0" algn="l">
              <a:spcBef>
                <a:spcPts val="0"/>
              </a:spcBef>
              <a:spcAft>
                <a:spcPts val="0"/>
              </a:spcAft>
              <a:buNone/>
            </a:pPr>
            <a:r>
              <a:t/>
            </a:r>
            <a:endParaRPr b="1" sz="1700">
              <a:solidFill>
                <a:schemeClr val="accent1"/>
              </a:solidFill>
              <a:latin typeface="Catamaran"/>
              <a:ea typeface="Catamaran"/>
              <a:cs typeface="Catamaran"/>
              <a:sym typeface="Catamaran"/>
            </a:endParaRPr>
          </a:p>
          <a:p>
            <a:pPr indent="-336550" lvl="0" marL="457200" marR="0" rtl="0" algn="l">
              <a:spcBef>
                <a:spcPts val="0"/>
              </a:spcBef>
              <a:spcAft>
                <a:spcPts val="0"/>
              </a:spcAft>
              <a:buClr>
                <a:schemeClr val="accent1"/>
              </a:buClr>
              <a:buSzPts val="1700"/>
              <a:buFont typeface="Catamaran"/>
              <a:buChar char="●"/>
            </a:pPr>
            <a:r>
              <a:rPr lang="en-US" sz="1700">
                <a:solidFill>
                  <a:srgbClr val="262626"/>
                </a:solidFill>
                <a:latin typeface="Catamaran"/>
                <a:ea typeface="Catamaran"/>
                <a:cs typeface="Catamaran"/>
                <a:sym typeface="Catamaran"/>
              </a:rPr>
              <a:t>Manhattan has the Highest Median Price</a:t>
            </a:r>
            <a:endParaRPr sz="1700">
              <a:solidFill>
                <a:srgbClr val="262626"/>
              </a:solidFill>
              <a:latin typeface="Catamaran"/>
              <a:ea typeface="Catamaran"/>
              <a:cs typeface="Catamaran"/>
              <a:sym typeface="Catamaran"/>
            </a:endParaRPr>
          </a:p>
          <a:p>
            <a:pPr indent="-336550" lvl="0" marL="457200" marR="0" rtl="0" algn="l">
              <a:spcBef>
                <a:spcPts val="0"/>
              </a:spcBef>
              <a:spcAft>
                <a:spcPts val="0"/>
              </a:spcAft>
              <a:buClr>
                <a:schemeClr val="accent1"/>
              </a:buClr>
              <a:buSzPts val="1700"/>
              <a:buFont typeface="Catamaran"/>
              <a:buChar char="●"/>
            </a:pPr>
            <a:r>
              <a:rPr lang="en-US" sz="1700">
                <a:solidFill>
                  <a:srgbClr val="262626"/>
                </a:solidFill>
                <a:latin typeface="Catamaran"/>
                <a:ea typeface="Catamaran"/>
                <a:cs typeface="Catamaran"/>
                <a:sym typeface="Catamaran"/>
              </a:rPr>
              <a:t>The other parts (</a:t>
            </a:r>
            <a:r>
              <a:rPr lang="en-US" sz="1700">
                <a:solidFill>
                  <a:srgbClr val="262626"/>
                </a:solidFill>
                <a:latin typeface="Catamaran"/>
                <a:ea typeface="Catamaran"/>
                <a:cs typeface="Catamaran"/>
                <a:sym typeface="Catamaran"/>
              </a:rPr>
              <a:t>Bronx</a:t>
            </a:r>
            <a:r>
              <a:rPr lang="en-US" sz="1700">
                <a:solidFill>
                  <a:srgbClr val="262626"/>
                </a:solidFill>
                <a:latin typeface="Catamaran"/>
                <a:ea typeface="Catamaran"/>
                <a:cs typeface="Catamaran"/>
                <a:sym typeface="Catamaran"/>
              </a:rPr>
              <a:t>, Queens, Staten Island &amp; Brooklyn) are mostly the same</a:t>
            </a:r>
            <a:endParaRPr sz="1700">
              <a:solidFill>
                <a:srgbClr val="262626"/>
              </a:solidFill>
              <a:latin typeface="Catamaran"/>
              <a:ea typeface="Catamaran"/>
              <a:cs typeface="Catamaran"/>
              <a:sym typeface="Catamaran"/>
            </a:endParaRPr>
          </a:p>
          <a:p>
            <a:pPr indent="0" lvl="0" marL="0" marR="0" rtl="0" algn="l">
              <a:spcBef>
                <a:spcPts val="0"/>
              </a:spcBef>
              <a:spcAft>
                <a:spcPts val="0"/>
              </a:spcAft>
              <a:buNone/>
            </a:pPr>
            <a:r>
              <a:t/>
            </a:r>
            <a:endParaRPr>
              <a:solidFill>
                <a:srgbClr val="262626"/>
              </a:solidFill>
              <a:latin typeface="Catamaran"/>
              <a:ea typeface="Catamaran"/>
              <a:cs typeface="Catamaran"/>
              <a:sym typeface="Catamaran"/>
            </a:endParaRPr>
          </a:p>
        </p:txBody>
      </p:sp>
      <p:sp>
        <p:nvSpPr>
          <p:cNvPr id="306" name="Google Shape;306;p34"/>
          <p:cNvSpPr txBox="1"/>
          <p:nvPr/>
        </p:nvSpPr>
        <p:spPr>
          <a:xfrm>
            <a:off x="1914025" y="5787431"/>
            <a:ext cx="8478300" cy="45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307" name="Google Shape;307;p34"/>
          <p:cNvSpPr/>
          <p:nvPr/>
        </p:nvSpPr>
        <p:spPr>
          <a:xfrm>
            <a:off x="264152" y="277385"/>
            <a:ext cx="360000" cy="285696"/>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pic>
        <p:nvPicPr>
          <p:cNvPr id="308" name="Google Shape;308;p34"/>
          <p:cNvPicPr preferRelativeResize="0"/>
          <p:nvPr/>
        </p:nvPicPr>
        <p:blipFill>
          <a:blip r:embed="rId4">
            <a:alphaModFix/>
          </a:blip>
          <a:stretch>
            <a:fillRect/>
          </a:stretch>
        </p:blipFill>
        <p:spPr>
          <a:xfrm>
            <a:off x="6394925" y="0"/>
            <a:ext cx="5892549" cy="3519003"/>
          </a:xfrm>
          <a:prstGeom prst="rect">
            <a:avLst/>
          </a:prstGeom>
          <a:noFill/>
          <a:ln>
            <a:noFill/>
          </a:ln>
        </p:spPr>
      </p:pic>
      <p:pic>
        <p:nvPicPr>
          <p:cNvPr id="309" name="Google Shape;309;p34"/>
          <p:cNvPicPr preferRelativeResize="0"/>
          <p:nvPr/>
        </p:nvPicPr>
        <p:blipFill>
          <a:blip r:embed="rId5">
            <a:alphaModFix/>
          </a:blip>
          <a:stretch>
            <a:fillRect/>
          </a:stretch>
        </p:blipFill>
        <p:spPr>
          <a:xfrm>
            <a:off x="6394930" y="3572888"/>
            <a:ext cx="5892545" cy="3424824"/>
          </a:xfrm>
          <a:prstGeom prst="rect">
            <a:avLst/>
          </a:prstGeom>
          <a:noFill/>
          <a:ln>
            <a:noFill/>
          </a:ln>
        </p:spPr>
      </p:pic>
      <p:sp>
        <p:nvSpPr>
          <p:cNvPr id="310" name="Google Shape;310;p34"/>
          <p:cNvSpPr txBox="1"/>
          <p:nvPr/>
        </p:nvSpPr>
        <p:spPr>
          <a:xfrm>
            <a:off x="780300" y="664159"/>
            <a:ext cx="10745700" cy="938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600">
                <a:solidFill>
                  <a:schemeClr val="accent1"/>
                </a:solidFill>
                <a:latin typeface="Catamaran"/>
                <a:ea typeface="Catamaran"/>
                <a:cs typeface="Catamaran"/>
                <a:sym typeface="Catamaran"/>
              </a:rPr>
              <a:t>Median Price + Housing </a:t>
            </a:r>
            <a:endParaRPr b="1" sz="3600">
              <a:solidFill>
                <a:schemeClr val="accent1"/>
              </a:solidFill>
              <a:latin typeface="Catamaran"/>
              <a:ea typeface="Catamaran"/>
              <a:cs typeface="Catamaran"/>
              <a:sym typeface="Catamaran"/>
            </a:endParaRPr>
          </a:p>
          <a:p>
            <a:pPr indent="0" lvl="0" marL="0" marR="0" rtl="0" algn="l">
              <a:spcBef>
                <a:spcPts val="0"/>
              </a:spcBef>
              <a:spcAft>
                <a:spcPts val="0"/>
              </a:spcAft>
              <a:buNone/>
            </a:pPr>
            <a:r>
              <a:rPr b="1" lang="en-US" sz="3600">
                <a:solidFill>
                  <a:schemeClr val="accent1"/>
                </a:solidFill>
                <a:latin typeface="Catamaran"/>
                <a:ea typeface="Catamaran"/>
                <a:cs typeface="Catamaran"/>
                <a:sym typeface="Catamaran"/>
              </a:rPr>
              <a:t>Numbers</a:t>
            </a:r>
            <a:endParaRPr b="1" sz="3600">
              <a:solidFill>
                <a:schemeClr val="accent1"/>
              </a:solidFill>
              <a:latin typeface="Catamaran"/>
              <a:ea typeface="Catamaran"/>
              <a:cs typeface="Catamaran"/>
              <a:sym typeface="Catamar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alpha val="4705"/>
          </a:schemeClr>
        </a:solidFill>
      </p:bgPr>
    </p:bg>
    <p:spTree>
      <p:nvGrpSpPr>
        <p:cNvPr id="314" name="Shape 314"/>
        <p:cNvGrpSpPr/>
        <p:nvPr/>
      </p:nvGrpSpPr>
      <p:grpSpPr>
        <a:xfrm>
          <a:off x="0" y="0"/>
          <a:ext cx="0" cy="0"/>
          <a:chOff x="0" y="0"/>
          <a:chExt cx="0" cy="0"/>
        </a:xfrm>
      </p:grpSpPr>
      <p:sp>
        <p:nvSpPr>
          <p:cNvPr id="315" name="Google Shape;315;p35"/>
          <p:cNvSpPr txBox="1"/>
          <p:nvPr/>
        </p:nvSpPr>
        <p:spPr>
          <a:xfrm>
            <a:off x="0" y="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316" name="Google Shape;316;p35"/>
          <p:cNvPicPr preferRelativeResize="0"/>
          <p:nvPr/>
        </p:nvPicPr>
        <p:blipFill rotWithShape="1">
          <a:blip r:embed="rId3">
            <a:alphaModFix amt="15000"/>
          </a:blip>
          <a:srcRect b="-1" l="0" r="0" t="20071"/>
          <a:stretch/>
        </p:blipFill>
        <p:spPr>
          <a:xfrm>
            <a:off x="-209200" y="-428637"/>
            <a:ext cx="12954000" cy="7286625"/>
          </a:xfrm>
          <a:prstGeom prst="rect">
            <a:avLst/>
          </a:prstGeom>
          <a:noFill/>
          <a:ln>
            <a:noFill/>
          </a:ln>
        </p:spPr>
      </p:pic>
      <p:grpSp>
        <p:nvGrpSpPr>
          <p:cNvPr id="317" name="Google Shape;317;p35"/>
          <p:cNvGrpSpPr/>
          <p:nvPr/>
        </p:nvGrpSpPr>
        <p:grpSpPr>
          <a:xfrm>
            <a:off x="5797074" y="6550320"/>
            <a:ext cx="597852" cy="615360"/>
            <a:chOff x="5797074" y="6550320"/>
            <a:chExt cx="597852" cy="615360"/>
          </a:xfrm>
        </p:grpSpPr>
        <p:sp>
          <p:nvSpPr>
            <p:cNvPr id="318" name="Google Shape;318;p35"/>
            <p:cNvSpPr txBox="1"/>
            <p:nvPr/>
          </p:nvSpPr>
          <p:spPr>
            <a:xfrm rot="5400000">
              <a:off x="5788320" y="6559074"/>
              <a:ext cx="615360" cy="597852"/>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319" name="Google Shape;319;p35"/>
            <p:cNvSpPr/>
            <p:nvPr/>
          </p:nvSpPr>
          <p:spPr>
            <a:xfrm>
              <a:off x="5988050" y="6647010"/>
              <a:ext cx="215900" cy="1143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
        <p:nvSpPr>
          <p:cNvPr id="320" name="Google Shape;320;p35"/>
          <p:cNvSpPr txBox="1"/>
          <p:nvPr/>
        </p:nvSpPr>
        <p:spPr>
          <a:xfrm>
            <a:off x="4200031" y="2612868"/>
            <a:ext cx="5574632" cy="163226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321" name="Google Shape;321;p35"/>
          <p:cNvSpPr txBox="1"/>
          <p:nvPr/>
        </p:nvSpPr>
        <p:spPr>
          <a:xfrm>
            <a:off x="624148" y="4336225"/>
            <a:ext cx="6379200" cy="960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300">
                <a:solidFill>
                  <a:schemeClr val="accent1"/>
                </a:solidFill>
              </a:rPr>
              <a:t>The Median Value of NYC will be at the range (0&lt;x&lt;200)</a:t>
            </a:r>
            <a:endParaRPr b="0" i="0" sz="1300" u="none" cap="none" strike="noStrike"/>
          </a:p>
        </p:txBody>
      </p:sp>
      <p:sp>
        <p:nvSpPr>
          <p:cNvPr id="322" name="Google Shape;322;p35"/>
          <p:cNvSpPr/>
          <p:nvPr/>
        </p:nvSpPr>
        <p:spPr>
          <a:xfrm rot="5400000">
            <a:off x="6782443" y="3358247"/>
            <a:ext cx="209400" cy="141600"/>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323" name="Google Shape;323;p35"/>
          <p:cNvSpPr/>
          <p:nvPr/>
        </p:nvSpPr>
        <p:spPr>
          <a:xfrm>
            <a:off x="264152" y="277385"/>
            <a:ext cx="360000" cy="285696"/>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324" name="Google Shape;324;p35"/>
          <p:cNvSpPr txBox="1"/>
          <p:nvPr/>
        </p:nvSpPr>
        <p:spPr>
          <a:xfrm>
            <a:off x="780300" y="664142"/>
            <a:ext cx="10745700" cy="432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600">
                <a:solidFill>
                  <a:schemeClr val="accent1"/>
                </a:solidFill>
                <a:latin typeface="Catamaran"/>
                <a:ea typeface="Catamaran"/>
                <a:cs typeface="Catamaran"/>
                <a:sym typeface="Catamaran"/>
              </a:rPr>
              <a:t>Median Value of Airbnb</a:t>
            </a:r>
            <a:endParaRPr b="1" i="0" sz="3600" u="none" cap="none" strike="noStrike">
              <a:solidFill>
                <a:schemeClr val="accent1"/>
              </a:solidFill>
              <a:latin typeface="Catamaran"/>
              <a:ea typeface="Catamaran"/>
              <a:cs typeface="Catamaran"/>
              <a:sym typeface="Catamaran"/>
            </a:endParaRPr>
          </a:p>
        </p:txBody>
      </p:sp>
      <p:pic>
        <p:nvPicPr>
          <p:cNvPr id="325" name="Google Shape;325;p35"/>
          <p:cNvPicPr preferRelativeResize="0"/>
          <p:nvPr/>
        </p:nvPicPr>
        <p:blipFill>
          <a:blip r:embed="rId4">
            <a:alphaModFix/>
          </a:blip>
          <a:stretch>
            <a:fillRect/>
          </a:stretch>
        </p:blipFill>
        <p:spPr>
          <a:xfrm>
            <a:off x="6727825" y="3533750"/>
            <a:ext cx="5294749" cy="3018500"/>
          </a:xfrm>
          <a:prstGeom prst="rect">
            <a:avLst/>
          </a:prstGeom>
          <a:noFill/>
          <a:ln>
            <a:noFill/>
          </a:ln>
        </p:spPr>
      </p:pic>
      <p:pic>
        <p:nvPicPr>
          <p:cNvPr id="326" name="Google Shape;326;p35"/>
          <p:cNvPicPr preferRelativeResize="0"/>
          <p:nvPr/>
        </p:nvPicPr>
        <p:blipFill>
          <a:blip r:embed="rId5">
            <a:alphaModFix/>
          </a:blip>
          <a:stretch>
            <a:fillRect/>
          </a:stretch>
        </p:blipFill>
        <p:spPr>
          <a:xfrm>
            <a:off x="6727825" y="204100"/>
            <a:ext cx="5294750" cy="2878936"/>
          </a:xfrm>
          <a:prstGeom prst="rect">
            <a:avLst/>
          </a:prstGeom>
          <a:noFill/>
          <a:ln>
            <a:noFill/>
          </a:ln>
        </p:spPr>
      </p:pic>
      <p:sp>
        <p:nvSpPr>
          <p:cNvPr id="327" name="Google Shape;327;p35"/>
          <p:cNvSpPr txBox="1"/>
          <p:nvPr/>
        </p:nvSpPr>
        <p:spPr>
          <a:xfrm>
            <a:off x="264150" y="2081987"/>
            <a:ext cx="5868000" cy="16317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500">
                <a:solidFill>
                  <a:schemeClr val="dk1"/>
                </a:solidFill>
              </a:rPr>
              <a:t>Target Variable Distribution</a:t>
            </a:r>
            <a:r>
              <a:rPr lang="en-US" sz="1500">
                <a:solidFill>
                  <a:schemeClr val="dk1"/>
                </a:solidFill>
              </a:rPr>
              <a:t>:</a:t>
            </a:r>
            <a:endParaRPr sz="1500">
              <a:solidFill>
                <a:schemeClr val="dk1"/>
              </a:solidFill>
            </a:endParaRPr>
          </a:p>
          <a:p>
            <a:pPr indent="-323850" lvl="0" marL="457200" rtl="0" algn="l">
              <a:lnSpc>
                <a:spcPct val="115000"/>
              </a:lnSpc>
              <a:spcBef>
                <a:spcPts val="1200"/>
              </a:spcBef>
              <a:spcAft>
                <a:spcPts val="0"/>
              </a:spcAft>
              <a:buClr>
                <a:schemeClr val="dk1"/>
              </a:buClr>
              <a:buSzPts val="1500"/>
              <a:buChar char="●"/>
            </a:pPr>
            <a:r>
              <a:rPr lang="en-US" sz="1500">
                <a:solidFill>
                  <a:schemeClr val="dk1"/>
                </a:solidFill>
              </a:rPr>
              <a:t>Visualized the distribution of the target variable 'price' using histograms with Kernel Density Estimation (KDE).</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Plotted histograms and KDE plots for the entire dataset and subsets filtered for prices less than $600</a:t>
            </a:r>
            <a:endParaRPr sz="15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alpha val="4705"/>
          </a:schemeClr>
        </a:solidFill>
      </p:bgPr>
    </p:bg>
    <p:spTree>
      <p:nvGrpSpPr>
        <p:cNvPr id="331" name="Shape 331"/>
        <p:cNvGrpSpPr/>
        <p:nvPr/>
      </p:nvGrpSpPr>
      <p:grpSpPr>
        <a:xfrm>
          <a:off x="0" y="0"/>
          <a:ext cx="0" cy="0"/>
          <a:chOff x="0" y="0"/>
          <a:chExt cx="0" cy="0"/>
        </a:xfrm>
      </p:grpSpPr>
      <p:sp>
        <p:nvSpPr>
          <p:cNvPr id="332" name="Google Shape;332;p16"/>
          <p:cNvSpPr txBox="1"/>
          <p:nvPr/>
        </p:nvSpPr>
        <p:spPr>
          <a:xfrm>
            <a:off x="0" y="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333" name="Google Shape;333;p16"/>
          <p:cNvPicPr preferRelativeResize="0"/>
          <p:nvPr/>
        </p:nvPicPr>
        <p:blipFill rotWithShape="1">
          <a:blip r:embed="rId3">
            <a:alphaModFix amt="15000"/>
          </a:blip>
          <a:srcRect b="-1" l="0" r="0" t="20071"/>
          <a:stretch/>
        </p:blipFill>
        <p:spPr>
          <a:xfrm>
            <a:off x="-381000" y="-214312"/>
            <a:ext cx="12954000" cy="7286625"/>
          </a:xfrm>
          <a:prstGeom prst="rect">
            <a:avLst/>
          </a:prstGeom>
          <a:noFill/>
          <a:ln>
            <a:noFill/>
          </a:ln>
        </p:spPr>
      </p:pic>
      <p:grpSp>
        <p:nvGrpSpPr>
          <p:cNvPr id="334" name="Google Shape;334;p16"/>
          <p:cNvGrpSpPr/>
          <p:nvPr/>
        </p:nvGrpSpPr>
        <p:grpSpPr>
          <a:xfrm>
            <a:off x="5797074" y="6550320"/>
            <a:ext cx="597852" cy="615360"/>
            <a:chOff x="5797074" y="6550320"/>
            <a:chExt cx="597852" cy="615360"/>
          </a:xfrm>
        </p:grpSpPr>
        <p:sp>
          <p:nvSpPr>
            <p:cNvPr id="335" name="Google Shape;335;p16"/>
            <p:cNvSpPr txBox="1"/>
            <p:nvPr/>
          </p:nvSpPr>
          <p:spPr>
            <a:xfrm rot="5400000">
              <a:off x="5788320" y="6559074"/>
              <a:ext cx="615360" cy="597852"/>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336" name="Google Shape;336;p16"/>
            <p:cNvSpPr/>
            <p:nvPr/>
          </p:nvSpPr>
          <p:spPr>
            <a:xfrm>
              <a:off x="5988050" y="6647010"/>
              <a:ext cx="215900" cy="1143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
        <p:nvSpPr>
          <p:cNvPr id="337" name="Google Shape;337;p16"/>
          <p:cNvSpPr/>
          <p:nvPr/>
        </p:nvSpPr>
        <p:spPr>
          <a:xfrm>
            <a:off x="3186029" y="1804737"/>
            <a:ext cx="5807242" cy="2707106"/>
          </a:xfrm>
          <a:prstGeom prst="roundRect">
            <a:avLst>
              <a:gd fmla="val 5152" name="adj"/>
            </a:avLst>
          </a:prstGeom>
          <a:noFill/>
          <a:ln cap="sq"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338" name="Google Shape;338;p16"/>
          <p:cNvSpPr/>
          <p:nvPr/>
        </p:nvSpPr>
        <p:spPr>
          <a:xfrm>
            <a:off x="5532186" y="1231232"/>
            <a:ext cx="1114928" cy="111492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339" name="Google Shape;339;p16"/>
          <p:cNvSpPr/>
          <p:nvPr/>
        </p:nvSpPr>
        <p:spPr>
          <a:xfrm>
            <a:off x="5840996" y="1558673"/>
            <a:ext cx="497308" cy="460044"/>
          </a:xfrm>
          <a:custGeom>
            <a:rect b="b" l="l" r="r" t="t"/>
            <a:pathLst>
              <a:path extrusionOk="0" h="720001" w="778320">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340" name="Google Shape;340;p16"/>
          <p:cNvSpPr/>
          <p:nvPr/>
        </p:nvSpPr>
        <p:spPr>
          <a:xfrm>
            <a:off x="372250" y="2405300"/>
            <a:ext cx="11668800" cy="4592400"/>
          </a:xfrm>
          <a:prstGeom prst="roundRect">
            <a:avLst>
              <a:gd fmla="val 5152"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341" name="Google Shape;341;p16"/>
          <p:cNvSpPr/>
          <p:nvPr/>
        </p:nvSpPr>
        <p:spPr>
          <a:xfrm>
            <a:off x="558375" y="2553350"/>
            <a:ext cx="11296500" cy="4304700"/>
          </a:xfrm>
          <a:prstGeom prst="roundRect">
            <a:avLst>
              <a:gd fmla="val 5152" name="adj"/>
            </a:avLst>
          </a:prstGeom>
          <a:solidFill>
            <a:schemeClr val="accent1"/>
          </a:solidFill>
          <a:ln cap="sq"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342" name="Google Shape;342;p16"/>
          <p:cNvSpPr txBox="1"/>
          <p:nvPr/>
        </p:nvSpPr>
        <p:spPr>
          <a:xfrm>
            <a:off x="2521954" y="2995864"/>
            <a:ext cx="7135394" cy="173655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0" i="0" sz="1800" u="none" cap="none" strike="noStrike"/>
          </a:p>
        </p:txBody>
      </p:sp>
      <p:sp>
        <p:nvSpPr>
          <p:cNvPr id="343" name="Google Shape;343;p16"/>
          <p:cNvSpPr/>
          <p:nvPr/>
        </p:nvSpPr>
        <p:spPr>
          <a:xfrm>
            <a:off x="264152" y="277385"/>
            <a:ext cx="360000" cy="285696"/>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344" name="Google Shape;344;p16"/>
          <p:cNvSpPr txBox="1"/>
          <p:nvPr/>
        </p:nvSpPr>
        <p:spPr>
          <a:xfrm>
            <a:off x="780300" y="664157"/>
            <a:ext cx="10745700" cy="824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US" sz="3600">
                <a:solidFill>
                  <a:schemeClr val="accent1"/>
                </a:solidFill>
                <a:latin typeface="Catamaran"/>
                <a:ea typeface="Catamaran"/>
                <a:cs typeface="Catamaran"/>
                <a:sym typeface="Catamaran"/>
              </a:rPr>
              <a:t>Data Transformation</a:t>
            </a:r>
            <a:endParaRPr b="1" sz="3600">
              <a:solidFill>
                <a:schemeClr val="accent1"/>
              </a:solidFill>
              <a:latin typeface="Catamaran"/>
              <a:ea typeface="Catamaran"/>
              <a:cs typeface="Catamaran"/>
              <a:sym typeface="Catamaran"/>
            </a:endParaRPr>
          </a:p>
          <a:p>
            <a:pPr indent="0" lvl="0" marL="0" marR="0" rtl="0" algn="l">
              <a:spcBef>
                <a:spcPts val="0"/>
              </a:spcBef>
              <a:spcAft>
                <a:spcPts val="0"/>
              </a:spcAft>
              <a:buNone/>
            </a:pPr>
            <a:r>
              <a:t/>
            </a:r>
            <a:endParaRPr b="1" sz="3600">
              <a:solidFill>
                <a:schemeClr val="accent1"/>
              </a:solidFill>
              <a:latin typeface="Catamaran"/>
              <a:ea typeface="Catamaran"/>
              <a:cs typeface="Catamaran"/>
              <a:sym typeface="Catamaran"/>
            </a:endParaRPr>
          </a:p>
        </p:txBody>
      </p:sp>
      <p:sp>
        <p:nvSpPr>
          <p:cNvPr id="345" name="Google Shape;345;p16"/>
          <p:cNvSpPr txBox="1"/>
          <p:nvPr/>
        </p:nvSpPr>
        <p:spPr>
          <a:xfrm>
            <a:off x="973575" y="2734600"/>
            <a:ext cx="9821700" cy="3867300"/>
          </a:xfrm>
          <a:prstGeom prst="rect">
            <a:avLst/>
          </a:prstGeom>
          <a:noFill/>
          <a:ln>
            <a:noFill/>
          </a:ln>
        </p:spPr>
        <p:txBody>
          <a:bodyPr anchorCtr="0" anchor="t" bIns="91425" lIns="91425" spcFirstLastPara="1" rIns="91425" wrap="square" tIns="91425">
            <a:spAutoFit/>
          </a:bodyPr>
          <a:lstStyle/>
          <a:p>
            <a:pPr indent="-323850" lvl="1" marL="914400" rtl="0" algn="l">
              <a:lnSpc>
                <a:spcPct val="115000"/>
              </a:lnSpc>
              <a:spcBef>
                <a:spcPts val="1200"/>
              </a:spcBef>
              <a:spcAft>
                <a:spcPts val="0"/>
              </a:spcAft>
              <a:buClr>
                <a:schemeClr val="lt1"/>
              </a:buClr>
              <a:buSzPts val="1500"/>
              <a:buChar char="●"/>
            </a:pPr>
            <a:r>
              <a:rPr b="1" lang="en-US" sz="1500" u="sng">
                <a:solidFill>
                  <a:schemeClr val="lt1"/>
                </a:solidFill>
              </a:rPr>
              <a:t>Data Transformation</a:t>
            </a:r>
            <a:r>
              <a:rPr lang="en-US" sz="1500" u="sng">
                <a:solidFill>
                  <a:schemeClr val="lt1"/>
                </a:solidFill>
              </a:rPr>
              <a:t>:</a:t>
            </a:r>
            <a:endParaRPr sz="1500" u="sng">
              <a:solidFill>
                <a:schemeClr val="lt1"/>
              </a:solidFill>
            </a:endParaRPr>
          </a:p>
          <a:p>
            <a:pPr indent="-323850" lvl="2" marL="1371600" rtl="0" algn="l">
              <a:lnSpc>
                <a:spcPct val="115000"/>
              </a:lnSpc>
              <a:spcBef>
                <a:spcPts val="0"/>
              </a:spcBef>
              <a:spcAft>
                <a:spcPts val="0"/>
              </a:spcAft>
              <a:buClr>
                <a:schemeClr val="lt1"/>
              </a:buClr>
              <a:buSzPts val="1500"/>
              <a:buAutoNum type="romanLcPeriod"/>
            </a:pPr>
            <a:r>
              <a:rPr lang="en-US" sz="1500">
                <a:solidFill>
                  <a:schemeClr val="lt1"/>
                </a:solidFill>
              </a:rPr>
              <a:t>Created the list named room_type containing the possible values for the 'room_type' column: </a:t>
            </a:r>
            <a:r>
              <a:rPr b="1" lang="en-US" sz="1500">
                <a:solidFill>
                  <a:schemeClr val="lt1"/>
                </a:solidFill>
              </a:rPr>
              <a:t>'Entire home/apt', 'Private room', and 'Shared room</a:t>
            </a:r>
            <a:r>
              <a:rPr lang="en-US" sz="1500">
                <a:solidFill>
                  <a:schemeClr val="lt1"/>
                </a:solidFill>
              </a:rPr>
              <a:t>'.</a:t>
            </a:r>
            <a:endParaRPr sz="1500">
              <a:solidFill>
                <a:schemeClr val="lt1"/>
              </a:solidFill>
            </a:endParaRPr>
          </a:p>
          <a:p>
            <a:pPr indent="-323850" lvl="1" marL="914400" rtl="0" algn="l">
              <a:lnSpc>
                <a:spcPct val="115000"/>
              </a:lnSpc>
              <a:spcBef>
                <a:spcPts val="0"/>
              </a:spcBef>
              <a:spcAft>
                <a:spcPts val="0"/>
              </a:spcAft>
              <a:buClr>
                <a:schemeClr val="lt1"/>
              </a:buClr>
              <a:buSzPts val="1500"/>
              <a:buChar char="●"/>
            </a:pPr>
            <a:r>
              <a:rPr b="1" lang="en-US" sz="1500" u="sng">
                <a:solidFill>
                  <a:schemeClr val="lt1"/>
                </a:solidFill>
              </a:rPr>
              <a:t>Encoding to Dummy Variables</a:t>
            </a:r>
            <a:r>
              <a:rPr lang="en-US" sz="1500" u="sng">
                <a:solidFill>
                  <a:schemeClr val="lt1"/>
                </a:solidFill>
              </a:rPr>
              <a:t>:</a:t>
            </a:r>
            <a:endParaRPr sz="1500" u="sng">
              <a:solidFill>
                <a:schemeClr val="lt1"/>
              </a:solidFill>
            </a:endParaRPr>
          </a:p>
          <a:p>
            <a:pPr indent="-323850" lvl="2" marL="1371600" rtl="0" algn="l">
              <a:lnSpc>
                <a:spcPct val="115000"/>
              </a:lnSpc>
              <a:spcBef>
                <a:spcPts val="0"/>
              </a:spcBef>
              <a:spcAft>
                <a:spcPts val="0"/>
              </a:spcAft>
              <a:buClr>
                <a:schemeClr val="lt1"/>
              </a:buClr>
              <a:buSzPts val="1500"/>
              <a:buAutoNum type="romanLcPeriod"/>
            </a:pPr>
            <a:r>
              <a:rPr lang="en-US" sz="1500">
                <a:solidFill>
                  <a:schemeClr val="lt1"/>
                </a:solidFill>
              </a:rPr>
              <a:t>R</a:t>
            </a:r>
            <a:r>
              <a:rPr lang="en-US" sz="1500">
                <a:solidFill>
                  <a:schemeClr val="lt1"/>
                </a:solidFill>
              </a:rPr>
              <a:t>oom type and neighborhood group are both strings, and they both have to be dummy variables before you can see how they relate to price.</a:t>
            </a:r>
            <a:endParaRPr sz="1500">
              <a:solidFill>
                <a:schemeClr val="lt1"/>
              </a:solidFill>
            </a:endParaRPr>
          </a:p>
          <a:p>
            <a:pPr indent="-323850" lvl="2" marL="1371600" rtl="0" algn="l">
              <a:lnSpc>
                <a:spcPct val="115000"/>
              </a:lnSpc>
              <a:spcBef>
                <a:spcPts val="0"/>
              </a:spcBef>
              <a:spcAft>
                <a:spcPts val="0"/>
              </a:spcAft>
              <a:buClr>
                <a:schemeClr val="lt1"/>
              </a:buClr>
              <a:buSzPts val="1500"/>
              <a:buAutoNum type="romanLcPeriod"/>
            </a:pPr>
            <a:r>
              <a:rPr lang="en-US" sz="1500">
                <a:solidFill>
                  <a:schemeClr val="lt1"/>
                </a:solidFill>
              </a:rPr>
              <a:t>Used pd.get_dummies() function to encode the 'room_type' column into dummy variables.</a:t>
            </a:r>
            <a:endParaRPr sz="1500">
              <a:solidFill>
                <a:schemeClr val="lt1"/>
              </a:solidFill>
            </a:endParaRPr>
          </a:p>
          <a:p>
            <a:pPr indent="-323850" lvl="2" marL="1371600" rtl="0" algn="l">
              <a:lnSpc>
                <a:spcPct val="115000"/>
              </a:lnSpc>
              <a:spcBef>
                <a:spcPts val="0"/>
              </a:spcBef>
              <a:spcAft>
                <a:spcPts val="0"/>
              </a:spcAft>
              <a:buClr>
                <a:schemeClr val="lt1"/>
              </a:buClr>
              <a:buSzPts val="1500"/>
              <a:buAutoNum type="romanLcPeriod"/>
            </a:pPr>
            <a:r>
              <a:rPr lang="en-US" sz="1500">
                <a:solidFill>
                  <a:schemeClr val="lt1"/>
                </a:solidFill>
              </a:rPr>
              <a:t>Specified the columns parameter as ['room_type'] to indicate the column to be encoded.</a:t>
            </a:r>
            <a:endParaRPr sz="1500">
              <a:solidFill>
                <a:schemeClr val="lt1"/>
              </a:solidFill>
            </a:endParaRPr>
          </a:p>
          <a:p>
            <a:pPr indent="-323850" lvl="2" marL="1371600" rtl="0" algn="l">
              <a:lnSpc>
                <a:spcPct val="115000"/>
              </a:lnSpc>
              <a:spcBef>
                <a:spcPts val="0"/>
              </a:spcBef>
              <a:spcAft>
                <a:spcPts val="0"/>
              </a:spcAft>
              <a:buClr>
                <a:schemeClr val="lt1"/>
              </a:buClr>
              <a:buSzPts val="1500"/>
              <a:buAutoNum type="romanLcPeriod"/>
            </a:pPr>
            <a:r>
              <a:rPr lang="en-US" sz="1500">
                <a:solidFill>
                  <a:schemeClr val="lt1"/>
                </a:solidFill>
              </a:rPr>
              <a:t>Set the dummy_na parameter to False to avoid creating dummy variables for any potential missing values.</a:t>
            </a:r>
            <a:endParaRPr sz="1500">
              <a:solidFill>
                <a:schemeClr val="lt1"/>
              </a:solidFill>
            </a:endParaRPr>
          </a:p>
          <a:p>
            <a:pPr indent="-323850" lvl="2" marL="1371600" rtl="0" algn="l">
              <a:lnSpc>
                <a:spcPct val="115000"/>
              </a:lnSpc>
              <a:spcBef>
                <a:spcPts val="0"/>
              </a:spcBef>
              <a:spcAft>
                <a:spcPts val="0"/>
              </a:spcAft>
              <a:buClr>
                <a:schemeClr val="lt1"/>
              </a:buClr>
              <a:buSzPts val="1500"/>
              <a:buAutoNum type="romanLcPeriod"/>
            </a:pPr>
            <a:r>
              <a:rPr lang="en-US" sz="1500">
                <a:solidFill>
                  <a:schemeClr val="lt1"/>
                </a:solidFill>
              </a:rPr>
              <a:t>Assigned the resulting DataFrame to df_encoded.</a:t>
            </a:r>
            <a:endParaRPr sz="1500">
              <a:solidFill>
                <a:schemeClr val="lt1"/>
              </a:solidFill>
            </a:endParaRPr>
          </a:p>
          <a:p>
            <a:pPr indent="-323850" lvl="1" marL="914400" rtl="0" algn="l">
              <a:lnSpc>
                <a:spcPct val="115000"/>
              </a:lnSpc>
              <a:spcBef>
                <a:spcPts val="0"/>
              </a:spcBef>
              <a:spcAft>
                <a:spcPts val="0"/>
              </a:spcAft>
              <a:buClr>
                <a:schemeClr val="lt1"/>
              </a:buClr>
              <a:buSzPts val="1500"/>
              <a:buChar char="●"/>
            </a:pPr>
            <a:r>
              <a:rPr b="1" lang="en-US" sz="1500" u="sng">
                <a:solidFill>
                  <a:schemeClr val="lt1"/>
                </a:solidFill>
              </a:rPr>
              <a:t>Output Display</a:t>
            </a:r>
            <a:r>
              <a:rPr lang="en-US" sz="1500" u="sng">
                <a:solidFill>
                  <a:schemeClr val="lt1"/>
                </a:solidFill>
              </a:rPr>
              <a:t>:</a:t>
            </a:r>
            <a:endParaRPr sz="1500" u="sng">
              <a:solidFill>
                <a:schemeClr val="lt1"/>
              </a:solidFill>
            </a:endParaRPr>
          </a:p>
          <a:p>
            <a:pPr indent="-323850" lvl="2" marL="1371600" rtl="0" algn="l">
              <a:lnSpc>
                <a:spcPct val="115000"/>
              </a:lnSpc>
              <a:spcBef>
                <a:spcPts val="0"/>
              </a:spcBef>
              <a:spcAft>
                <a:spcPts val="0"/>
              </a:spcAft>
              <a:buClr>
                <a:schemeClr val="lt1"/>
              </a:buClr>
              <a:buSzPts val="1500"/>
              <a:buAutoNum type="romanLcPeriod"/>
            </a:pPr>
            <a:r>
              <a:rPr lang="en-US" sz="1500">
                <a:solidFill>
                  <a:schemeClr val="lt1"/>
                </a:solidFill>
              </a:rPr>
              <a:t>Printed the DataFrame df_encoded to show the encoded representation of the 'room_type' column using dummy variables.</a:t>
            </a:r>
            <a:endParaRPr sz="15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alpha val="4710"/>
          </a:schemeClr>
        </a:solidFill>
      </p:bgPr>
    </p:bg>
    <p:spTree>
      <p:nvGrpSpPr>
        <p:cNvPr id="34" name="Shape 34"/>
        <p:cNvGrpSpPr/>
        <p:nvPr/>
      </p:nvGrpSpPr>
      <p:grpSpPr>
        <a:xfrm>
          <a:off x="0" y="0"/>
          <a:ext cx="0" cy="0"/>
          <a:chOff x="0" y="0"/>
          <a:chExt cx="0" cy="0"/>
        </a:xfrm>
      </p:grpSpPr>
      <p:sp>
        <p:nvSpPr>
          <p:cNvPr id="35" name="Google Shape;35;g2c83310895d_0_37"/>
          <p:cNvSpPr txBox="1"/>
          <p:nvPr/>
        </p:nvSpPr>
        <p:spPr>
          <a:xfrm>
            <a:off x="660399" y="1084156"/>
            <a:ext cx="2880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36" name="Google Shape;36;g2c83310895d_0_37"/>
          <p:cNvSpPr txBox="1"/>
          <p:nvPr/>
        </p:nvSpPr>
        <p:spPr>
          <a:xfrm>
            <a:off x="660402" y="515350"/>
            <a:ext cx="4253100" cy="554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Catamaran"/>
                <a:ea typeface="Catamaran"/>
                <a:cs typeface="Catamaran"/>
                <a:sym typeface="Catamaran"/>
              </a:rPr>
              <a:t>Table of </a:t>
            </a:r>
            <a:r>
              <a:rPr b="1" i="0" lang="en-US" sz="3600" u="none" cap="none" strike="noStrike">
                <a:solidFill>
                  <a:schemeClr val="dk1"/>
                </a:solidFill>
                <a:latin typeface="Catamaran"/>
                <a:ea typeface="Catamaran"/>
                <a:cs typeface="Catamaran"/>
                <a:sym typeface="Catamaran"/>
              </a:rPr>
              <a:t>Contents</a:t>
            </a:r>
            <a:endParaRPr b="1" i="0" sz="3600" u="none" cap="none" strike="noStrike">
              <a:latin typeface="Catamaran"/>
              <a:ea typeface="Catamaran"/>
              <a:cs typeface="Catamaran"/>
              <a:sym typeface="Catamaran"/>
            </a:endParaRPr>
          </a:p>
        </p:txBody>
      </p:sp>
      <p:sp>
        <p:nvSpPr>
          <p:cNvPr id="37" name="Google Shape;37;g2c83310895d_0_37"/>
          <p:cNvSpPr txBox="1"/>
          <p:nvPr/>
        </p:nvSpPr>
        <p:spPr>
          <a:xfrm>
            <a:off x="2866145" y="844034"/>
            <a:ext cx="685800" cy="277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b="0" i="0" sz="1800" u="none" cap="none" strike="noStrike"/>
          </a:p>
        </p:txBody>
      </p:sp>
      <p:sp>
        <p:nvSpPr>
          <p:cNvPr id="38" name="Google Shape;38;g2c83310895d_0_37"/>
          <p:cNvSpPr txBox="1"/>
          <p:nvPr/>
        </p:nvSpPr>
        <p:spPr>
          <a:xfrm>
            <a:off x="7126900" y="1884718"/>
            <a:ext cx="4392000" cy="72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lang="en-US" sz="1600">
                <a:solidFill>
                  <a:schemeClr val="dk1"/>
                </a:solidFill>
                <a:latin typeface="Catamaran"/>
                <a:ea typeface="Catamaran"/>
                <a:cs typeface="Catamaran"/>
                <a:sym typeface="Catamaran"/>
              </a:rPr>
              <a:t>Goal &amp; </a:t>
            </a:r>
            <a:r>
              <a:rPr lang="en-US" sz="1600">
                <a:solidFill>
                  <a:schemeClr val="dk1"/>
                </a:solidFill>
                <a:highlight>
                  <a:srgbClr val="F7F7F7"/>
                </a:highlight>
                <a:latin typeface="Catamaran"/>
                <a:ea typeface="Catamaran"/>
                <a:cs typeface="Catamaran"/>
                <a:sym typeface="Catamaran"/>
              </a:rPr>
              <a:t>Hypothesis</a:t>
            </a:r>
            <a:endParaRPr sz="1600">
              <a:solidFill>
                <a:schemeClr val="dk1"/>
              </a:solidFill>
              <a:latin typeface="Catamaran"/>
              <a:ea typeface="Catamaran"/>
              <a:cs typeface="Catamaran"/>
              <a:sym typeface="Catamaran"/>
            </a:endParaRPr>
          </a:p>
          <a:p>
            <a:pPr indent="0" lvl="0" marL="0" marR="0" rtl="0" algn="l">
              <a:spcBef>
                <a:spcPts val="0"/>
              </a:spcBef>
              <a:spcAft>
                <a:spcPts val="0"/>
              </a:spcAft>
              <a:buNone/>
            </a:pPr>
            <a:r>
              <a:t/>
            </a:r>
            <a:endParaRPr sz="1600">
              <a:solidFill>
                <a:schemeClr val="dk1"/>
              </a:solidFill>
              <a:latin typeface="Catamaran"/>
              <a:ea typeface="Catamaran"/>
              <a:cs typeface="Catamaran"/>
              <a:sym typeface="Catamaran"/>
            </a:endParaRPr>
          </a:p>
        </p:txBody>
      </p:sp>
      <p:sp>
        <p:nvSpPr>
          <p:cNvPr id="39" name="Google Shape;39;g2c83310895d_0_37"/>
          <p:cNvSpPr txBox="1"/>
          <p:nvPr/>
        </p:nvSpPr>
        <p:spPr>
          <a:xfrm>
            <a:off x="6551475" y="1859318"/>
            <a:ext cx="468000" cy="3600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i="0" lang="en-US" sz="2000" u="none" cap="none" strike="noStrike">
                <a:solidFill>
                  <a:schemeClr val="accent1"/>
                </a:solidFill>
                <a:latin typeface="Catamaran"/>
                <a:ea typeface="Catamaran"/>
                <a:cs typeface="Catamaran"/>
                <a:sym typeface="Catamaran"/>
              </a:rPr>
              <a:t>2.</a:t>
            </a:r>
            <a:endParaRPr b="1" i="0" sz="1800" u="none" cap="none" strike="noStrike">
              <a:latin typeface="Catamaran"/>
              <a:ea typeface="Catamaran"/>
              <a:cs typeface="Catamaran"/>
              <a:sym typeface="Catamaran"/>
            </a:endParaRPr>
          </a:p>
        </p:txBody>
      </p:sp>
      <p:sp>
        <p:nvSpPr>
          <p:cNvPr id="40" name="Google Shape;40;g2c83310895d_0_37"/>
          <p:cNvSpPr txBox="1"/>
          <p:nvPr/>
        </p:nvSpPr>
        <p:spPr>
          <a:xfrm>
            <a:off x="1085942" y="1859318"/>
            <a:ext cx="468000" cy="3600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i="0" lang="en-US" sz="2000" u="none" cap="none" strike="noStrike">
                <a:solidFill>
                  <a:schemeClr val="accent1"/>
                </a:solidFill>
                <a:latin typeface="Catamaran"/>
                <a:ea typeface="Catamaran"/>
                <a:cs typeface="Catamaran"/>
                <a:sym typeface="Catamaran"/>
              </a:rPr>
              <a:t>1.</a:t>
            </a:r>
            <a:endParaRPr b="1" i="0" sz="1800" u="none" cap="none" strike="noStrike">
              <a:latin typeface="Catamaran"/>
              <a:ea typeface="Catamaran"/>
              <a:cs typeface="Catamaran"/>
              <a:sym typeface="Catamaran"/>
            </a:endParaRPr>
          </a:p>
        </p:txBody>
      </p:sp>
      <p:sp>
        <p:nvSpPr>
          <p:cNvPr id="41" name="Google Shape;41;g2c83310895d_0_37"/>
          <p:cNvSpPr txBox="1"/>
          <p:nvPr/>
        </p:nvSpPr>
        <p:spPr>
          <a:xfrm>
            <a:off x="1650139" y="1884718"/>
            <a:ext cx="4392000" cy="72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0" lang="en-US" sz="1600" u="none" cap="none" strike="noStrike">
                <a:solidFill>
                  <a:schemeClr val="dk1"/>
                </a:solidFill>
                <a:latin typeface="Catamaran"/>
                <a:ea typeface="Catamaran"/>
                <a:cs typeface="Catamaran"/>
                <a:sym typeface="Catamaran"/>
              </a:rPr>
              <a:t>Introduction</a:t>
            </a:r>
            <a:endParaRPr i="0" sz="1800" u="none" cap="none" strike="noStrike">
              <a:solidFill>
                <a:schemeClr val="dk1"/>
              </a:solidFill>
              <a:latin typeface="Catamaran"/>
              <a:ea typeface="Catamaran"/>
              <a:cs typeface="Catamaran"/>
              <a:sym typeface="Catamaran"/>
            </a:endParaRPr>
          </a:p>
        </p:txBody>
      </p:sp>
      <p:sp>
        <p:nvSpPr>
          <p:cNvPr id="42" name="Google Shape;42;g2c83310895d_0_37"/>
          <p:cNvSpPr txBox="1"/>
          <p:nvPr/>
        </p:nvSpPr>
        <p:spPr>
          <a:xfrm>
            <a:off x="7126900" y="2773413"/>
            <a:ext cx="4392000" cy="72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600">
                <a:solidFill>
                  <a:schemeClr val="dk1"/>
                </a:solidFill>
                <a:latin typeface="Catamaran"/>
                <a:ea typeface="Catamaran"/>
                <a:cs typeface="Catamaran"/>
                <a:sym typeface="Catamaran"/>
              </a:rPr>
              <a:t>Data Visualization</a:t>
            </a:r>
            <a:endParaRPr i="0" sz="1800" cap="none" strike="noStrike">
              <a:solidFill>
                <a:schemeClr val="dk1"/>
              </a:solidFill>
              <a:latin typeface="Catamaran"/>
              <a:ea typeface="Catamaran"/>
              <a:cs typeface="Catamaran"/>
              <a:sym typeface="Catamaran"/>
            </a:endParaRPr>
          </a:p>
        </p:txBody>
      </p:sp>
      <p:sp>
        <p:nvSpPr>
          <p:cNvPr id="43" name="Google Shape;43;g2c83310895d_0_37"/>
          <p:cNvSpPr txBox="1"/>
          <p:nvPr/>
        </p:nvSpPr>
        <p:spPr>
          <a:xfrm>
            <a:off x="1650139" y="2773413"/>
            <a:ext cx="4392000" cy="72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600">
                <a:solidFill>
                  <a:schemeClr val="dk1"/>
                </a:solidFill>
                <a:latin typeface="Catamaran"/>
                <a:ea typeface="Catamaran"/>
                <a:cs typeface="Catamaran"/>
                <a:sym typeface="Catamaran"/>
              </a:rPr>
              <a:t>Our Process of</a:t>
            </a:r>
            <a:r>
              <a:rPr lang="en-US" sz="1600">
                <a:solidFill>
                  <a:schemeClr val="dk1"/>
                </a:solidFill>
                <a:latin typeface="Catamaran"/>
                <a:ea typeface="Catamaran"/>
                <a:cs typeface="Catamaran"/>
                <a:sym typeface="Catamaran"/>
              </a:rPr>
              <a:t> dataset</a:t>
            </a:r>
            <a:endParaRPr i="0" sz="1800" u="none" cap="none" strike="noStrike">
              <a:solidFill>
                <a:schemeClr val="dk1"/>
              </a:solidFill>
              <a:latin typeface="Catamaran"/>
              <a:ea typeface="Catamaran"/>
              <a:cs typeface="Catamaran"/>
              <a:sym typeface="Catamaran"/>
            </a:endParaRPr>
          </a:p>
        </p:txBody>
      </p:sp>
      <p:sp>
        <p:nvSpPr>
          <p:cNvPr id="44" name="Google Shape;44;g2c83310895d_0_37"/>
          <p:cNvSpPr txBox="1"/>
          <p:nvPr/>
        </p:nvSpPr>
        <p:spPr>
          <a:xfrm>
            <a:off x="1085942" y="2748013"/>
            <a:ext cx="468000" cy="3600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i="0" lang="en-US" sz="2000" u="none" cap="none" strike="noStrike">
                <a:solidFill>
                  <a:schemeClr val="accent1"/>
                </a:solidFill>
                <a:latin typeface="Catamaran"/>
                <a:ea typeface="Catamaran"/>
                <a:cs typeface="Catamaran"/>
                <a:sym typeface="Catamaran"/>
              </a:rPr>
              <a:t>3.</a:t>
            </a:r>
            <a:endParaRPr b="1" i="0" sz="1800" u="none" cap="none" strike="noStrike">
              <a:latin typeface="Catamaran"/>
              <a:ea typeface="Catamaran"/>
              <a:cs typeface="Catamaran"/>
              <a:sym typeface="Catamaran"/>
            </a:endParaRPr>
          </a:p>
        </p:txBody>
      </p:sp>
      <p:sp>
        <p:nvSpPr>
          <p:cNvPr id="45" name="Google Shape;45;g2c83310895d_0_37"/>
          <p:cNvSpPr txBox="1"/>
          <p:nvPr/>
        </p:nvSpPr>
        <p:spPr>
          <a:xfrm>
            <a:off x="6551475" y="2748013"/>
            <a:ext cx="468000" cy="3600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i="0" lang="en-US" sz="2000" u="none" cap="none" strike="noStrike">
                <a:solidFill>
                  <a:schemeClr val="accent1"/>
                </a:solidFill>
                <a:latin typeface="Catamaran"/>
                <a:ea typeface="Catamaran"/>
                <a:cs typeface="Catamaran"/>
                <a:sym typeface="Catamaran"/>
              </a:rPr>
              <a:t>4.</a:t>
            </a:r>
            <a:endParaRPr b="1" i="0" sz="1800" u="none" cap="none" strike="noStrike">
              <a:latin typeface="Catamaran"/>
              <a:ea typeface="Catamaran"/>
              <a:cs typeface="Catamaran"/>
              <a:sym typeface="Catamaran"/>
            </a:endParaRPr>
          </a:p>
        </p:txBody>
      </p:sp>
      <p:sp>
        <p:nvSpPr>
          <p:cNvPr id="46" name="Google Shape;46;g2c83310895d_0_37"/>
          <p:cNvSpPr txBox="1"/>
          <p:nvPr/>
        </p:nvSpPr>
        <p:spPr>
          <a:xfrm>
            <a:off x="1650139" y="3662108"/>
            <a:ext cx="4392000" cy="72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600">
                <a:solidFill>
                  <a:schemeClr val="dk1"/>
                </a:solidFill>
                <a:latin typeface="Catamaran"/>
                <a:ea typeface="Catamaran"/>
                <a:cs typeface="Catamaran"/>
                <a:sym typeface="Catamaran"/>
              </a:rPr>
              <a:t>Model Selection</a:t>
            </a:r>
            <a:endParaRPr i="0" sz="1800" u="none" cap="none" strike="noStrike">
              <a:solidFill>
                <a:schemeClr val="dk1"/>
              </a:solidFill>
              <a:latin typeface="Catamaran"/>
              <a:ea typeface="Catamaran"/>
              <a:cs typeface="Catamaran"/>
              <a:sym typeface="Catamaran"/>
            </a:endParaRPr>
          </a:p>
        </p:txBody>
      </p:sp>
      <p:sp>
        <p:nvSpPr>
          <p:cNvPr id="47" name="Google Shape;47;g2c83310895d_0_37"/>
          <p:cNvSpPr txBox="1"/>
          <p:nvPr/>
        </p:nvSpPr>
        <p:spPr>
          <a:xfrm>
            <a:off x="1085942" y="3636708"/>
            <a:ext cx="468000" cy="3600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i="0" lang="en-US" sz="2000" u="none" cap="none" strike="noStrike">
                <a:solidFill>
                  <a:schemeClr val="accent1"/>
                </a:solidFill>
                <a:latin typeface="Catamaran"/>
                <a:ea typeface="Catamaran"/>
                <a:cs typeface="Catamaran"/>
                <a:sym typeface="Catamaran"/>
              </a:rPr>
              <a:t>5.</a:t>
            </a:r>
            <a:endParaRPr b="1" i="0" sz="1800" u="none" cap="none" strike="noStrike">
              <a:latin typeface="Catamaran"/>
              <a:ea typeface="Catamaran"/>
              <a:cs typeface="Catamaran"/>
              <a:sym typeface="Catamaran"/>
            </a:endParaRPr>
          </a:p>
        </p:txBody>
      </p:sp>
      <p:sp>
        <p:nvSpPr>
          <p:cNvPr id="48" name="Google Shape;48;g2c83310895d_0_37"/>
          <p:cNvSpPr txBox="1"/>
          <p:nvPr/>
        </p:nvSpPr>
        <p:spPr>
          <a:xfrm>
            <a:off x="6551475" y="3636708"/>
            <a:ext cx="468000" cy="360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i="0" sz="1800" u="none" cap="none" strike="noStrike">
              <a:latin typeface="Catamaran"/>
              <a:ea typeface="Catamaran"/>
              <a:cs typeface="Catamaran"/>
              <a:sym typeface="Catamaran"/>
            </a:endParaRPr>
          </a:p>
        </p:txBody>
      </p:sp>
      <p:sp>
        <p:nvSpPr>
          <p:cNvPr id="49" name="Google Shape;49;g2c83310895d_0_37"/>
          <p:cNvSpPr txBox="1"/>
          <p:nvPr/>
        </p:nvSpPr>
        <p:spPr>
          <a:xfrm rot="-5400000">
            <a:off x="10620978" y="5562216"/>
            <a:ext cx="1185300" cy="1151700"/>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pic>
        <p:nvPicPr>
          <p:cNvPr id="50" name="Google Shape;50;g2c83310895d_0_37"/>
          <p:cNvPicPr preferRelativeResize="0"/>
          <p:nvPr/>
        </p:nvPicPr>
        <p:blipFill>
          <a:blip r:embed="rId3">
            <a:alphaModFix/>
          </a:blip>
          <a:stretch>
            <a:fillRect/>
          </a:stretch>
        </p:blipFill>
        <p:spPr>
          <a:xfrm>
            <a:off x="6842575" y="3402438"/>
            <a:ext cx="4590802" cy="3059787"/>
          </a:xfrm>
          <a:prstGeom prst="rect">
            <a:avLst/>
          </a:prstGeom>
          <a:noFill/>
          <a:ln>
            <a:noFill/>
          </a:ln>
        </p:spPr>
      </p:pic>
      <p:sp>
        <p:nvSpPr>
          <p:cNvPr id="51" name="Google Shape;51;g2c83310895d_0_37"/>
          <p:cNvSpPr txBox="1"/>
          <p:nvPr/>
        </p:nvSpPr>
        <p:spPr>
          <a:xfrm>
            <a:off x="1085942" y="4627908"/>
            <a:ext cx="468000" cy="3600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lang="en-US" sz="2000">
                <a:solidFill>
                  <a:schemeClr val="accent1"/>
                </a:solidFill>
                <a:latin typeface="Catamaran"/>
                <a:ea typeface="Catamaran"/>
                <a:cs typeface="Catamaran"/>
                <a:sym typeface="Catamaran"/>
              </a:rPr>
              <a:t>6</a:t>
            </a:r>
            <a:r>
              <a:rPr b="1" i="0" lang="en-US" sz="2000" u="none" cap="none" strike="noStrike">
                <a:solidFill>
                  <a:schemeClr val="accent1"/>
                </a:solidFill>
                <a:latin typeface="Catamaran"/>
                <a:ea typeface="Catamaran"/>
                <a:cs typeface="Catamaran"/>
                <a:sym typeface="Catamaran"/>
              </a:rPr>
              <a:t>.</a:t>
            </a:r>
            <a:endParaRPr b="1" i="0" sz="1800" u="none" cap="none" strike="noStrike">
              <a:latin typeface="Catamaran"/>
              <a:ea typeface="Catamaran"/>
              <a:cs typeface="Catamaran"/>
              <a:sym typeface="Catamaran"/>
            </a:endParaRPr>
          </a:p>
        </p:txBody>
      </p:sp>
      <p:sp>
        <p:nvSpPr>
          <p:cNvPr id="52" name="Google Shape;52;g2c83310895d_0_37"/>
          <p:cNvSpPr txBox="1"/>
          <p:nvPr/>
        </p:nvSpPr>
        <p:spPr>
          <a:xfrm>
            <a:off x="1650150" y="4627899"/>
            <a:ext cx="4392000" cy="72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600">
                <a:solidFill>
                  <a:schemeClr val="dk1"/>
                </a:solidFill>
                <a:latin typeface="Catamaran"/>
                <a:ea typeface="Catamaran"/>
                <a:cs typeface="Catamaran"/>
                <a:sym typeface="Catamaran"/>
              </a:rPr>
              <a:t>Conclusion &amp; Discussion</a:t>
            </a:r>
            <a:endParaRPr i="0" sz="1800" u="none" cap="none" strike="noStrike">
              <a:solidFill>
                <a:schemeClr val="dk1"/>
              </a:solidFill>
              <a:latin typeface="Catamaran"/>
              <a:ea typeface="Catamaran"/>
              <a:cs typeface="Catamaran"/>
              <a:sym typeface="Catamar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g2c86ab906a8_0_0"/>
          <p:cNvPicPr preferRelativeResize="0"/>
          <p:nvPr/>
        </p:nvPicPr>
        <p:blipFill>
          <a:blip r:embed="rId3">
            <a:alphaModFix/>
          </a:blip>
          <a:stretch>
            <a:fillRect/>
          </a:stretch>
        </p:blipFill>
        <p:spPr>
          <a:xfrm>
            <a:off x="2107854" y="-2"/>
            <a:ext cx="7803214" cy="68579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g2c86ab906a8_7_1"/>
          <p:cNvPicPr preferRelativeResize="0"/>
          <p:nvPr/>
        </p:nvPicPr>
        <p:blipFill>
          <a:blip r:embed="rId3">
            <a:alphaModFix/>
          </a:blip>
          <a:stretch>
            <a:fillRect/>
          </a:stretch>
        </p:blipFill>
        <p:spPr>
          <a:xfrm>
            <a:off x="5803700" y="815938"/>
            <a:ext cx="6100575" cy="5226119"/>
          </a:xfrm>
          <a:prstGeom prst="rect">
            <a:avLst/>
          </a:prstGeom>
          <a:noFill/>
          <a:ln>
            <a:noFill/>
          </a:ln>
        </p:spPr>
      </p:pic>
      <p:pic>
        <p:nvPicPr>
          <p:cNvPr id="356" name="Google Shape;356;g2c86ab906a8_7_1"/>
          <p:cNvPicPr preferRelativeResize="0"/>
          <p:nvPr/>
        </p:nvPicPr>
        <p:blipFill>
          <a:blip r:embed="rId4">
            <a:alphaModFix/>
          </a:blip>
          <a:stretch>
            <a:fillRect/>
          </a:stretch>
        </p:blipFill>
        <p:spPr>
          <a:xfrm>
            <a:off x="278225" y="1101200"/>
            <a:ext cx="5416450" cy="4433950"/>
          </a:xfrm>
          <a:prstGeom prst="rect">
            <a:avLst/>
          </a:prstGeom>
          <a:noFill/>
          <a:ln>
            <a:noFill/>
          </a:ln>
        </p:spPr>
      </p:pic>
      <p:sp>
        <p:nvSpPr>
          <p:cNvPr id="357" name="Google Shape;357;g2c86ab906a8_7_1"/>
          <p:cNvSpPr txBox="1"/>
          <p:nvPr/>
        </p:nvSpPr>
        <p:spPr>
          <a:xfrm>
            <a:off x="475450" y="259325"/>
            <a:ext cx="58638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t>Correlations</a:t>
            </a:r>
            <a:endParaRPr b="1" sz="2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g2d0c9c23082_2_57"/>
          <p:cNvPicPr preferRelativeResize="0"/>
          <p:nvPr/>
        </p:nvPicPr>
        <p:blipFill>
          <a:blip r:embed="rId3">
            <a:alphaModFix/>
          </a:blip>
          <a:stretch>
            <a:fillRect/>
          </a:stretch>
        </p:blipFill>
        <p:spPr>
          <a:xfrm>
            <a:off x="1883050" y="436575"/>
            <a:ext cx="7532174" cy="5984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alpha val="4710"/>
          </a:schemeClr>
        </a:solidFill>
      </p:bgPr>
    </p:bg>
    <p:spTree>
      <p:nvGrpSpPr>
        <p:cNvPr id="366" name="Shape 366"/>
        <p:cNvGrpSpPr/>
        <p:nvPr/>
      </p:nvGrpSpPr>
      <p:grpSpPr>
        <a:xfrm>
          <a:off x="0" y="0"/>
          <a:ext cx="0" cy="0"/>
          <a:chOff x="0" y="0"/>
          <a:chExt cx="0" cy="0"/>
        </a:xfrm>
      </p:grpSpPr>
      <p:sp>
        <p:nvSpPr>
          <p:cNvPr id="367" name="Google Shape;367;g2d0c9c23082_4_0"/>
          <p:cNvSpPr txBox="1"/>
          <p:nvPr/>
        </p:nvSpPr>
        <p:spPr>
          <a:xfrm>
            <a:off x="0" y="0"/>
            <a:ext cx="12306300" cy="699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368" name="Google Shape;368;g2d0c9c23082_4_0"/>
          <p:cNvPicPr preferRelativeResize="0"/>
          <p:nvPr/>
        </p:nvPicPr>
        <p:blipFill rotWithShape="1">
          <a:blip r:embed="rId3">
            <a:alphaModFix amt="15000"/>
          </a:blip>
          <a:srcRect b="0" l="0" r="0" t="20070"/>
          <a:stretch/>
        </p:blipFill>
        <p:spPr>
          <a:xfrm>
            <a:off x="-381000" y="-214312"/>
            <a:ext cx="12954000" cy="7286625"/>
          </a:xfrm>
          <a:prstGeom prst="rect">
            <a:avLst/>
          </a:prstGeom>
          <a:noFill/>
          <a:ln>
            <a:noFill/>
          </a:ln>
        </p:spPr>
      </p:pic>
      <p:grpSp>
        <p:nvGrpSpPr>
          <p:cNvPr id="369" name="Google Shape;369;g2d0c9c23082_4_0"/>
          <p:cNvGrpSpPr/>
          <p:nvPr/>
        </p:nvGrpSpPr>
        <p:grpSpPr>
          <a:xfrm>
            <a:off x="7235" y="17099"/>
            <a:ext cx="12192000" cy="6840901"/>
            <a:chOff x="7235" y="17099"/>
            <a:chExt cx="12192000" cy="6840901"/>
          </a:xfrm>
        </p:grpSpPr>
        <p:cxnSp>
          <p:nvCxnSpPr>
            <p:cNvPr id="370" name="Google Shape;370;g2d0c9c23082_4_0"/>
            <p:cNvCxnSpPr/>
            <p:nvPr/>
          </p:nvCxnSpPr>
          <p:spPr>
            <a:xfrm>
              <a:off x="7235" y="415284"/>
              <a:ext cx="12192000" cy="0"/>
            </a:xfrm>
            <a:prstGeom prst="straightConnector1">
              <a:avLst/>
            </a:prstGeom>
            <a:noFill/>
            <a:ln cap="flat" cmpd="sng" w="12700">
              <a:solidFill>
                <a:srgbClr val="7F7F7F">
                  <a:alpha val="24710"/>
                </a:srgbClr>
              </a:solidFill>
              <a:prstDash val="solid"/>
              <a:miter lim="8000"/>
              <a:headEnd len="sm" w="sm" type="none"/>
              <a:tailEnd len="sm" w="sm" type="none"/>
            </a:ln>
          </p:spPr>
        </p:cxnSp>
        <p:cxnSp>
          <p:nvCxnSpPr>
            <p:cNvPr id="371" name="Google Shape;371;g2d0c9c23082_4_0"/>
            <p:cNvCxnSpPr/>
            <p:nvPr/>
          </p:nvCxnSpPr>
          <p:spPr>
            <a:xfrm flipH="1" rot="10800000">
              <a:off x="11903226" y="17100"/>
              <a:ext cx="2700" cy="6840900"/>
            </a:xfrm>
            <a:prstGeom prst="straightConnector1">
              <a:avLst/>
            </a:prstGeom>
            <a:noFill/>
            <a:ln cap="flat" cmpd="sng" w="12700">
              <a:solidFill>
                <a:srgbClr val="7F7F7F">
                  <a:alpha val="24710"/>
                </a:srgbClr>
              </a:solidFill>
              <a:prstDash val="solid"/>
              <a:miter lim="8000"/>
              <a:headEnd len="sm" w="sm" type="none"/>
              <a:tailEnd len="sm" w="sm" type="none"/>
            </a:ln>
          </p:spPr>
        </p:cxnSp>
        <p:cxnSp>
          <p:nvCxnSpPr>
            <p:cNvPr id="372" name="Google Shape;372;g2d0c9c23082_4_0"/>
            <p:cNvCxnSpPr/>
            <p:nvPr/>
          </p:nvCxnSpPr>
          <p:spPr>
            <a:xfrm>
              <a:off x="7235" y="6481744"/>
              <a:ext cx="12192000" cy="0"/>
            </a:xfrm>
            <a:prstGeom prst="straightConnector1">
              <a:avLst/>
            </a:prstGeom>
            <a:noFill/>
            <a:ln cap="flat" cmpd="sng" w="12700">
              <a:solidFill>
                <a:srgbClr val="7F7F7F">
                  <a:alpha val="24710"/>
                </a:srgbClr>
              </a:solidFill>
              <a:prstDash val="solid"/>
              <a:miter lim="8000"/>
              <a:headEnd len="sm" w="sm" type="none"/>
              <a:tailEnd len="sm" w="sm" type="none"/>
            </a:ln>
          </p:spPr>
        </p:cxnSp>
        <p:cxnSp>
          <p:nvCxnSpPr>
            <p:cNvPr id="373" name="Google Shape;373;g2d0c9c23082_4_0"/>
            <p:cNvCxnSpPr/>
            <p:nvPr/>
          </p:nvCxnSpPr>
          <p:spPr>
            <a:xfrm flipH="1" rot="10800000">
              <a:off x="582979" y="17099"/>
              <a:ext cx="2700" cy="6840900"/>
            </a:xfrm>
            <a:prstGeom prst="straightConnector1">
              <a:avLst/>
            </a:prstGeom>
            <a:noFill/>
            <a:ln cap="flat" cmpd="sng" w="12700">
              <a:solidFill>
                <a:srgbClr val="7F7F7F">
                  <a:alpha val="24710"/>
                </a:srgbClr>
              </a:solidFill>
              <a:prstDash val="solid"/>
              <a:miter lim="8000"/>
              <a:headEnd len="sm" w="sm" type="none"/>
              <a:tailEnd len="sm" w="sm" type="none"/>
            </a:ln>
          </p:spPr>
        </p:cxnSp>
      </p:grpSp>
      <p:sp>
        <p:nvSpPr>
          <p:cNvPr id="374" name="Google Shape;374;g2d0c9c23082_4_0"/>
          <p:cNvSpPr/>
          <p:nvPr/>
        </p:nvSpPr>
        <p:spPr>
          <a:xfrm>
            <a:off x="542793" y="420489"/>
            <a:ext cx="608766" cy="608582"/>
          </a:xfrm>
          <a:custGeom>
            <a:rect b="b" l="l" r="r" t="t"/>
            <a:pathLst>
              <a:path extrusionOk="0" h="20595" w="20596">
                <a:moveTo>
                  <a:pt x="0" y="0"/>
                </a:moveTo>
                <a:lnTo>
                  <a:pt x="0" y="11107"/>
                </a:lnTo>
                <a:lnTo>
                  <a:pt x="94" y="11107"/>
                </a:lnTo>
                <a:cubicBezTo>
                  <a:pt x="279" y="13466"/>
                  <a:pt x="1231" y="15777"/>
                  <a:pt x="3034" y="17581"/>
                </a:cubicBezTo>
                <a:cubicBezTo>
                  <a:pt x="7052" y="21600"/>
                  <a:pt x="13565" y="21600"/>
                  <a:pt x="17582" y="17581"/>
                </a:cubicBezTo>
                <a:cubicBezTo>
                  <a:pt x="21600" y="13562"/>
                  <a:pt x="21600" y="7041"/>
                  <a:pt x="17582" y="3022"/>
                </a:cubicBezTo>
                <a:cubicBezTo>
                  <a:pt x="15747" y="1186"/>
                  <a:pt x="13391" y="239"/>
                  <a:pt x="10990" y="81"/>
                </a:cubicBezTo>
                <a:lnTo>
                  <a:pt x="10990" y="0"/>
                </a:lnTo>
                <a:lnTo>
                  <a:pt x="0" y="0"/>
                </a:lnTo>
                <a:close/>
                <a:moveTo>
                  <a:pt x="4404" y="10496"/>
                </a:moveTo>
                <a:lnTo>
                  <a:pt x="16213" y="10496"/>
                </a:lnTo>
                <a:cubicBezTo>
                  <a:pt x="16214" y="12009"/>
                  <a:pt x="15634" y="13519"/>
                  <a:pt x="14481" y="14673"/>
                </a:cubicBezTo>
                <a:cubicBezTo>
                  <a:pt x="12176" y="16979"/>
                  <a:pt x="8441" y="16979"/>
                  <a:pt x="6136" y="14673"/>
                </a:cubicBezTo>
                <a:cubicBezTo>
                  <a:pt x="4982" y="13519"/>
                  <a:pt x="4403" y="12009"/>
                  <a:pt x="4404" y="10496"/>
                </a:cubicBezTo>
                <a:close/>
              </a:path>
            </a:pathLst>
          </a:cu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375" name="Google Shape;375;g2d0c9c23082_4_0"/>
          <p:cNvSpPr txBox="1"/>
          <p:nvPr/>
        </p:nvSpPr>
        <p:spPr>
          <a:xfrm>
            <a:off x="5406224" y="2345284"/>
            <a:ext cx="5784900" cy="2030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4000">
                <a:solidFill>
                  <a:schemeClr val="accent1"/>
                </a:solidFill>
                <a:latin typeface="Catamaran"/>
                <a:ea typeface="Catamaran"/>
                <a:cs typeface="Catamaran"/>
                <a:sym typeface="Catamaran"/>
              </a:rPr>
              <a:t>Model Selection</a:t>
            </a:r>
            <a:endParaRPr b="1" i="0" sz="1800" u="none" cap="none" strike="noStrike">
              <a:latin typeface="Catamaran"/>
              <a:ea typeface="Catamaran"/>
              <a:cs typeface="Catamaran"/>
              <a:sym typeface="Catamaran"/>
            </a:endParaRPr>
          </a:p>
        </p:txBody>
      </p:sp>
      <p:sp>
        <p:nvSpPr>
          <p:cNvPr id="376" name="Google Shape;376;g2d0c9c23082_4_0"/>
          <p:cNvSpPr txBox="1"/>
          <p:nvPr/>
        </p:nvSpPr>
        <p:spPr>
          <a:xfrm rot="-5400000">
            <a:off x="-16798" y="2755991"/>
            <a:ext cx="1185300" cy="1151700"/>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377" name="Google Shape;377;g2d0c9c23082_4_0"/>
          <p:cNvSpPr txBox="1"/>
          <p:nvPr/>
        </p:nvSpPr>
        <p:spPr>
          <a:xfrm>
            <a:off x="2030388" y="1919063"/>
            <a:ext cx="2825700" cy="2825700"/>
          </a:xfrm>
          <a:prstGeom prst="rect">
            <a:avLst/>
          </a:prstGeom>
          <a:solidFill>
            <a:schemeClr val="accent1"/>
          </a:solidFill>
          <a:ln>
            <a:noFill/>
          </a:ln>
        </p:spPr>
        <p:txBody>
          <a:bodyPr anchorCtr="0" anchor="ctr" bIns="108000" lIns="108000" spcFirstLastPara="1" rIns="108000" wrap="square" tIns="108000">
            <a:noAutofit/>
          </a:bodyPr>
          <a:lstStyle/>
          <a:p>
            <a:pPr indent="0" lvl="0" marL="0" marR="0" rtl="0" algn="ctr">
              <a:spcBef>
                <a:spcPts val="0"/>
              </a:spcBef>
              <a:spcAft>
                <a:spcPts val="0"/>
              </a:spcAft>
              <a:buNone/>
            </a:pPr>
            <a:r>
              <a:rPr b="1" lang="en-US" sz="7658">
                <a:solidFill>
                  <a:srgbClr val="FFFFFF"/>
                </a:solidFill>
                <a:latin typeface="Catamaran"/>
                <a:ea typeface="Catamaran"/>
                <a:cs typeface="Catamaran"/>
                <a:sym typeface="Catamaran"/>
              </a:rPr>
              <a:t>05</a:t>
            </a:r>
            <a:endParaRPr b="1" i="0" sz="1800" u="none" cap="none" strike="noStrike">
              <a:latin typeface="Catamaran"/>
              <a:ea typeface="Catamaran"/>
              <a:cs typeface="Catamaran"/>
              <a:sym typeface="Catamaran"/>
            </a:endParaRPr>
          </a:p>
        </p:txBody>
      </p:sp>
      <p:grpSp>
        <p:nvGrpSpPr>
          <p:cNvPr id="378" name="Google Shape;378;g2d0c9c23082_4_0"/>
          <p:cNvGrpSpPr/>
          <p:nvPr/>
        </p:nvGrpSpPr>
        <p:grpSpPr>
          <a:xfrm>
            <a:off x="2603430" y="5162498"/>
            <a:ext cx="1679478" cy="300600"/>
            <a:chOff x="2603430" y="5162498"/>
            <a:chExt cx="1679478" cy="300600"/>
          </a:xfrm>
        </p:grpSpPr>
        <p:sp>
          <p:nvSpPr>
            <p:cNvPr id="379" name="Google Shape;379;g2d0c9c23082_4_0"/>
            <p:cNvSpPr/>
            <p:nvPr/>
          </p:nvSpPr>
          <p:spPr>
            <a:xfrm flipH="1">
              <a:off x="3140053" y="5282838"/>
              <a:ext cx="59700" cy="59700"/>
            </a:xfrm>
            <a:prstGeom prst="ellipse">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380" name="Google Shape;380;g2d0c9c23082_4_0"/>
            <p:cNvSpPr/>
            <p:nvPr/>
          </p:nvSpPr>
          <p:spPr>
            <a:xfrm flipH="1">
              <a:off x="3276705" y="5282838"/>
              <a:ext cx="59700" cy="59700"/>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381" name="Google Shape;381;g2d0c9c23082_4_0"/>
            <p:cNvSpPr/>
            <p:nvPr/>
          </p:nvSpPr>
          <p:spPr>
            <a:xfrm flipH="1">
              <a:off x="3413358" y="5282838"/>
              <a:ext cx="59700" cy="59700"/>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382" name="Google Shape;382;g2d0c9c23082_4_0"/>
            <p:cNvSpPr/>
            <p:nvPr/>
          </p:nvSpPr>
          <p:spPr>
            <a:xfrm flipH="1">
              <a:off x="3550010" y="5282838"/>
              <a:ext cx="59700" cy="59700"/>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383" name="Google Shape;383;g2d0c9c23082_4_0"/>
            <p:cNvSpPr/>
            <p:nvPr/>
          </p:nvSpPr>
          <p:spPr>
            <a:xfrm flipH="1">
              <a:off x="3686663" y="5282838"/>
              <a:ext cx="59700" cy="59700"/>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384" name="Google Shape;384;g2d0c9c23082_4_0"/>
            <p:cNvSpPr txBox="1"/>
            <p:nvPr/>
          </p:nvSpPr>
          <p:spPr>
            <a:xfrm flipH="1">
              <a:off x="3982308" y="5162498"/>
              <a:ext cx="300600" cy="300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cxnSp>
          <p:nvCxnSpPr>
            <p:cNvPr id="385" name="Google Shape;385;g2d0c9c23082_4_0"/>
            <p:cNvCxnSpPr/>
            <p:nvPr/>
          </p:nvCxnSpPr>
          <p:spPr>
            <a:xfrm>
              <a:off x="4070609" y="5312726"/>
              <a:ext cx="124200" cy="0"/>
            </a:xfrm>
            <a:prstGeom prst="straightConnector1">
              <a:avLst/>
            </a:prstGeom>
            <a:noFill/>
            <a:ln cap="flat" cmpd="sng" w="12700">
              <a:solidFill>
                <a:srgbClr val="FFFFFF"/>
              </a:solidFill>
              <a:prstDash val="solid"/>
              <a:miter lim="8000"/>
              <a:headEnd len="sm" w="sm" type="none"/>
              <a:tailEnd len="sm" w="sm" type="none"/>
            </a:ln>
          </p:spPr>
        </p:cxnSp>
        <p:sp>
          <p:nvSpPr>
            <p:cNvPr id="386" name="Google Shape;386;g2d0c9c23082_4_0"/>
            <p:cNvSpPr/>
            <p:nvPr/>
          </p:nvSpPr>
          <p:spPr>
            <a:xfrm rot="-2700000">
              <a:off x="4099777" y="5269473"/>
              <a:ext cx="86508" cy="86508"/>
            </a:xfrm>
            <a:custGeom>
              <a:rect b="b" l="l" r="r" t="t"/>
              <a:pathLst>
                <a:path extrusionOk="0" h="252248" w="252248">
                  <a:moveTo>
                    <a:pt x="252248" y="0"/>
                  </a:moveTo>
                  <a:lnTo>
                    <a:pt x="252248" y="252248"/>
                  </a:lnTo>
                  <a:lnTo>
                    <a:pt x="0" y="252248"/>
                  </a:lnTo>
                </a:path>
              </a:pathLst>
            </a:custGeom>
            <a:noFill/>
            <a:ln cap="flat" cmpd="sng" w="12700">
              <a:solidFill>
                <a:srgbClr val="FFFF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387" name="Google Shape;387;g2d0c9c23082_4_0"/>
            <p:cNvSpPr txBox="1"/>
            <p:nvPr/>
          </p:nvSpPr>
          <p:spPr>
            <a:xfrm>
              <a:off x="2603430" y="5162498"/>
              <a:ext cx="300600" cy="300600"/>
            </a:xfrm>
            <a:prstGeom prst="rect">
              <a:avLst/>
            </a:prstGeom>
            <a:solidFill>
              <a:srgbClr val="7F7F7F">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cxnSp>
          <p:nvCxnSpPr>
            <p:cNvPr id="388" name="Google Shape;388;g2d0c9c23082_4_0"/>
            <p:cNvCxnSpPr/>
            <p:nvPr/>
          </p:nvCxnSpPr>
          <p:spPr>
            <a:xfrm rot="10800000">
              <a:off x="2691530" y="5312726"/>
              <a:ext cx="124200" cy="0"/>
            </a:xfrm>
            <a:prstGeom prst="straightConnector1">
              <a:avLst/>
            </a:prstGeom>
            <a:noFill/>
            <a:ln cap="flat" cmpd="sng" w="12700">
              <a:solidFill>
                <a:schemeClr val="dk1"/>
              </a:solidFill>
              <a:prstDash val="solid"/>
              <a:miter lim="8000"/>
              <a:headEnd len="sm" w="sm" type="none"/>
              <a:tailEnd len="sm" w="sm" type="none"/>
            </a:ln>
          </p:spPr>
        </p:cxnSp>
        <p:sp>
          <p:nvSpPr>
            <p:cNvPr id="389" name="Google Shape;389;g2d0c9c23082_4_0"/>
            <p:cNvSpPr/>
            <p:nvPr/>
          </p:nvSpPr>
          <p:spPr>
            <a:xfrm flipH="1" rot="2700000">
              <a:off x="2700054" y="5269473"/>
              <a:ext cx="86508" cy="86508"/>
            </a:xfrm>
            <a:custGeom>
              <a:rect b="b" l="l" r="r" t="t"/>
              <a:pathLst>
                <a:path extrusionOk="0" h="252248" w="252248">
                  <a:moveTo>
                    <a:pt x="252248" y="0"/>
                  </a:moveTo>
                  <a:lnTo>
                    <a:pt x="252248" y="252248"/>
                  </a:lnTo>
                  <a:lnTo>
                    <a:pt x="0" y="252248"/>
                  </a:lnTo>
                </a:path>
              </a:pathLst>
            </a:custGeom>
            <a:no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2d0c9c23082_2_98"/>
          <p:cNvSpPr txBox="1"/>
          <p:nvPr/>
        </p:nvSpPr>
        <p:spPr>
          <a:xfrm>
            <a:off x="1203150" y="498450"/>
            <a:ext cx="9401700" cy="568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4000">
                <a:solidFill>
                  <a:schemeClr val="accent1"/>
                </a:solidFill>
                <a:latin typeface="Catamaran"/>
                <a:ea typeface="Catamaran"/>
                <a:cs typeface="Catamaran"/>
                <a:sym typeface="Catamaran"/>
              </a:rPr>
              <a:t>Features Used:</a:t>
            </a:r>
            <a:endParaRPr b="1" sz="4000">
              <a:solidFill>
                <a:schemeClr val="accent1"/>
              </a:solidFill>
              <a:latin typeface="Catamaran"/>
              <a:ea typeface="Catamaran"/>
              <a:cs typeface="Catamaran"/>
              <a:sym typeface="Catamaran"/>
            </a:endParaRPr>
          </a:p>
          <a:p>
            <a:pPr indent="-304800" lvl="0" marL="457200" rtl="0" algn="l">
              <a:lnSpc>
                <a:spcPct val="115000"/>
              </a:lnSpc>
              <a:spcBef>
                <a:spcPts val="1200"/>
              </a:spcBef>
              <a:spcAft>
                <a:spcPts val="0"/>
              </a:spcAft>
              <a:buClr>
                <a:srgbClr val="0D0D0D"/>
              </a:buClr>
              <a:buSzPts val="1200"/>
              <a:buFont typeface="Roboto"/>
              <a:buChar char="●"/>
            </a:pPr>
            <a:r>
              <a:rPr lang="en-US" sz="1950">
                <a:solidFill>
                  <a:srgbClr val="0D0D0D"/>
                </a:solidFill>
                <a:highlight>
                  <a:srgbClr val="FFFFFF"/>
                </a:highlight>
              </a:rPr>
              <a:t>neighbourhood_group</a:t>
            </a:r>
            <a:r>
              <a:rPr lang="en-US" sz="2100">
                <a:solidFill>
                  <a:srgbClr val="0D0D0D"/>
                </a:solidFill>
                <a:highlight>
                  <a:srgbClr val="FFFFFF"/>
                </a:highlight>
              </a:rPr>
              <a:t>, </a:t>
            </a:r>
            <a:r>
              <a:rPr lang="en-US" sz="1950">
                <a:solidFill>
                  <a:srgbClr val="0D0D0D"/>
                </a:solidFill>
                <a:highlight>
                  <a:srgbClr val="FFFFFF"/>
                </a:highlight>
              </a:rPr>
              <a:t>neighbourhood</a:t>
            </a:r>
            <a:r>
              <a:rPr lang="en-US" sz="2100">
                <a:solidFill>
                  <a:srgbClr val="0D0D0D"/>
                </a:solidFill>
                <a:highlight>
                  <a:srgbClr val="FFFFFF"/>
                </a:highlight>
              </a:rPr>
              <a:t>, </a:t>
            </a:r>
            <a:r>
              <a:rPr lang="en-US" sz="1950">
                <a:solidFill>
                  <a:srgbClr val="0D0D0D"/>
                </a:solidFill>
                <a:highlight>
                  <a:srgbClr val="FFFFFF"/>
                </a:highlight>
              </a:rPr>
              <a:t>room_type</a:t>
            </a:r>
            <a:r>
              <a:rPr lang="en-US" sz="2100">
                <a:solidFill>
                  <a:srgbClr val="0D0D0D"/>
                </a:solidFill>
                <a:highlight>
                  <a:srgbClr val="FFFFFF"/>
                </a:highlight>
              </a:rPr>
              <a:t>: Categorical features that categorize the listings. These are key determinants of pricing dynamics in the rental market.</a:t>
            </a:r>
            <a:endParaRPr sz="2100">
              <a:solidFill>
                <a:srgbClr val="0D0D0D"/>
              </a:solidFill>
              <a:highlight>
                <a:srgbClr val="FFFFFF"/>
              </a:highlight>
            </a:endParaRPr>
          </a:p>
          <a:p>
            <a:pPr indent="-304800" lvl="0" marL="457200" rtl="0" algn="l">
              <a:lnSpc>
                <a:spcPct val="115000"/>
              </a:lnSpc>
              <a:spcBef>
                <a:spcPts val="0"/>
              </a:spcBef>
              <a:spcAft>
                <a:spcPts val="0"/>
              </a:spcAft>
              <a:buClr>
                <a:srgbClr val="0D0D0D"/>
              </a:buClr>
              <a:buSzPts val="1200"/>
              <a:buFont typeface="Roboto"/>
              <a:buChar char="●"/>
            </a:pPr>
            <a:r>
              <a:rPr lang="en-US" sz="1950">
                <a:solidFill>
                  <a:srgbClr val="0D0D0D"/>
                </a:solidFill>
                <a:highlight>
                  <a:srgbClr val="FFFFFF"/>
                </a:highlight>
              </a:rPr>
              <a:t>latitude</a:t>
            </a:r>
            <a:r>
              <a:rPr lang="en-US" sz="2100">
                <a:solidFill>
                  <a:srgbClr val="0D0D0D"/>
                </a:solidFill>
                <a:highlight>
                  <a:srgbClr val="FFFFFF"/>
                </a:highlight>
              </a:rPr>
              <a:t>, </a:t>
            </a:r>
            <a:r>
              <a:rPr lang="en-US" sz="1950">
                <a:solidFill>
                  <a:srgbClr val="0D0D0D"/>
                </a:solidFill>
                <a:highlight>
                  <a:srgbClr val="FFFFFF"/>
                </a:highlight>
              </a:rPr>
              <a:t>longitude</a:t>
            </a:r>
            <a:r>
              <a:rPr lang="en-US" sz="2100">
                <a:solidFill>
                  <a:srgbClr val="0D0D0D"/>
                </a:solidFill>
                <a:highlight>
                  <a:srgbClr val="FFFFFF"/>
                </a:highlight>
              </a:rPr>
              <a:t>: Location coordinates that capture the geographical nuances of pricing.</a:t>
            </a:r>
            <a:endParaRPr sz="2100">
              <a:solidFill>
                <a:srgbClr val="0D0D0D"/>
              </a:solidFill>
              <a:highlight>
                <a:srgbClr val="FFFFFF"/>
              </a:highlight>
            </a:endParaRPr>
          </a:p>
          <a:p>
            <a:pPr indent="-304800" lvl="0" marL="457200" rtl="0" algn="l">
              <a:lnSpc>
                <a:spcPct val="115000"/>
              </a:lnSpc>
              <a:spcBef>
                <a:spcPts val="0"/>
              </a:spcBef>
              <a:spcAft>
                <a:spcPts val="0"/>
              </a:spcAft>
              <a:buClr>
                <a:srgbClr val="0D0D0D"/>
              </a:buClr>
              <a:buSzPts val="1200"/>
              <a:buFont typeface="Roboto"/>
              <a:buChar char="●"/>
            </a:pPr>
            <a:r>
              <a:rPr lang="en-US" sz="1950">
                <a:solidFill>
                  <a:srgbClr val="0D0D0D"/>
                </a:solidFill>
                <a:highlight>
                  <a:srgbClr val="FFFFFF"/>
                </a:highlight>
              </a:rPr>
              <a:t>minimum_nights</a:t>
            </a:r>
            <a:r>
              <a:rPr lang="en-US" sz="2100">
                <a:solidFill>
                  <a:srgbClr val="0D0D0D"/>
                </a:solidFill>
                <a:highlight>
                  <a:srgbClr val="FFFFFF"/>
                </a:highlight>
              </a:rPr>
              <a:t>, </a:t>
            </a:r>
            <a:r>
              <a:rPr lang="en-US" sz="1950">
                <a:solidFill>
                  <a:srgbClr val="0D0D0D"/>
                </a:solidFill>
                <a:highlight>
                  <a:srgbClr val="FFFFFF"/>
                </a:highlight>
              </a:rPr>
              <a:t>number_of_reviews</a:t>
            </a:r>
            <a:r>
              <a:rPr lang="en-US" sz="2100">
                <a:solidFill>
                  <a:srgbClr val="0D0D0D"/>
                </a:solidFill>
                <a:highlight>
                  <a:srgbClr val="FFFFFF"/>
                </a:highlight>
              </a:rPr>
              <a:t>, </a:t>
            </a:r>
            <a:r>
              <a:rPr lang="en-US" sz="1950">
                <a:solidFill>
                  <a:srgbClr val="0D0D0D"/>
                </a:solidFill>
                <a:highlight>
                  <a:srgbClr val="FFFFFF"/>
                </a:highlight>
              </a:rPr>
              <a:t>reviews_per_month</a:t>
            </a:r>
            <a:r>
              <a:rPr lang="en-US" sz="2100">
                <a:solidFill>
                  <a:srgbClr val="0D0D0D"/>
                </a:solidFill>
                <a:highlight>
                  <a:srgbClr val="FFFFFF"/>
                </a:highlight>
              </a:rPr>
              <a:t>, </a:t>
            </a:r>
            <a:r>
              <a:rPr lang="en-US" sz="1950">
                <a:solidFill>
                  <a:srgbClr val="0D0D0D"/>
                </a:solidFill>
                <a:highlight>
                  <a:srgbClr val="FFFFFF"/>
                </a:highlight>
              </a:rPr>
              <a:t>availability_365</a:t>
            </a:r>
            <a:r>
              <a:rPr lang="en-US" sz="2100">
                <a:solidFill>
                  <a:srgbClr val="0D0D0D"/>
                </a:solidFill>
                <a:highlight>
                  <a:srgbClr val="FFFFFF"/>
                </a:highlight>
              </a:rPr>
              <a:t>, </a:t>
            </a:r>
            <a:r>
              <a:rPr lang="en-US" sz="1950">
                <a:solidFill>
                  <a:srgbClr val="0D0D0D"/>
                </a:solidFill>
                <a:highlight>
                  <a:srgbClr val="FFFFFF"/>
                </a:highlight>
              </a:rPr>
              <a:t>calculated_host_listings_count</a:t>
            </a:r>
            <a:r>
              <a:rPr lang="en-US" sz="2100">
                <a:solidFill>
                  <a:srgbClr val="0D0D0D"/>
                </a:solidFill>
                <a:highlight>
                  <a:srgbClr val="FFFFFF"/>
                </a:highlight>
              </a:rPr>
              <a:t>: Numeric features that describe the listing’s popularity, demand, and operational metrics which can influence price.</a:t>
            </a:r>
            <a:endParaRPr sz="2100">
              <a:solidFill>
                <a:srgbClr val="0D0D0D"/>
              </a:solidFill>
              <a:highlight>
                <a:srgbClr val="FFFFFF"/>
              </a:highlight>
            </a:endParaRPr>
          </a:p>
          <a:p>
            <a:pPr indent="0" lvl="0" marL="0" rtl="0" algn="l">
              <a:lnSpc>
                <a:spcPct val="115000"/>
              </a:lnSpc>
              <a:spcBef>
                <a:spcPts val="120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g2d0c9c23082_4_26"/>
          <p:cNvPicPr preferRelativeResize="0"/>
          <p:nvPr/>
        </p:nvPicPr>
        <p:blipFill>
          <a:blip r:embed="rId3">
            <a:alphaModFix/>
          </a:blip>
          <a:stretch>
            <a:fillRect/>
          </a:stretch>
        </p:blipFill>
        <p:spPr>
          <a:xfrm>
            <a:off x="1951750" y="1465200"/>
            <a:ext cx="5984257" cy="1737050"/>
          </a:xfrm>
          <a:prstGeom prst="rect">
            <a:avLst/>
          </a:prstGeom>
          <a:noFill/>
          <a:ln>
            <a:noFill/>
          </a:ln>
        </p:spPr>
      </p:pic>
      <p:sp>
        <p:nvSpPr>
          <p:cNvPr id="400" name="Google Shape;400;g2d0c9c23082_4_26"/>
          <p:cNvSpPr txBox="1"/>
          <p:nvPr/>
        </p:nvSpPr>
        <p:spPr>
          <a:xfrm>
            <a:off x="848750" y="118850"/>
            <a:ext cx="98454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solidFill>
                  <a:schemeClr val="accent1"/>
                </a:solidFill>
                <a:latin typeface="Catamaran"/>
                <a:ea typeface="Catamaran"/>
                <a:cs typeface="Catamaran"/>
                <a:sym typeface="Catamaran"/>
              </a:rPr>
              <a:t>Linear Regression only for neighbourhood_group and room_type</a:t>
            </a:r>
            <a:endParaRPr sz="1200"/>
          </a:p>
        </p:txBody>
      </p:sp>
      <p:sp>
        <p:nvSpPr>
          <p:cNvPr id="401" name="Google Shape;401;g2d0c9c23082_4_26"/>
          <p:cNvSpPr txBox="1"/>
          <p:nvPr/>
        </p:nvSpPr>
        <p:spPr>
          <a:xfrm>
            <a:off x="848750" y="1188275"/>
            <a:ext cx="33780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02" name="Google Shape;402;g2d0c9c23082_4_26"/>
          <p:cNvPicPr preferRelativeResize="0"/>
          <p:nvPr/>
        </p:nvPicPr>
        <p:blipFill>
          <a:blip r:embed="rId4">
            <a:alphaModFix/>
          </a:blip>
          <a:stretch>
            <a:fillRect/>
          </a:stretch>
        </p:blipFill>
        <p:spPr>
          <a:xfrm>
            <a:off x="1951750" y="3317100"/>
            <a:ext cx="3616125" cy="1051200"/>
          </a:xfrm>
          <a:prstGeom prst="rect">
            <a:avLst/>
          </a:prstGeom>
          <a:noFill/>
          <a:ln>
            <a:noFill/>
          </a:ln>
        </p:spPr>
      </p:pic>
      <p:sp>
        <p:nvSpPr>
          <p:cNvPr id="403" name="Google Shape;403;g2d0c9c23082_4_26"/>
          <p:cNvSpPr txBox="1"/>
          <p:nvPr/>
        </p:nvSpPr>
        <p:spPr>
          <a:xfrm>
            <a:off x="1951750" y="4664675"/>
            <a:ext cx="4341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50">
                <a:solidFill>
                  <a:srgbClr val="212121"/>
                </a:solidFill>
                <a:highlight>
                  <a:srgbClr val="FFFFFF"/>
                </a:highlight>
              </a:rPr>
              <a:t>mean_squared_error: 7177.255675589521</a:t>
            </a:r>
            <a:endParaRPr b="1" sz="2100"/>
          </a:p>
        </p:txBody>
      </p:sp>
      <p:sp>
        <p:nvSpPr>
          <p:cNvPr id="404" name="Google Shape;404;g2d0c9c23082_4_26"/>
          <p:cNvSpPr txBox="1"/>
          <p:nvPr/>
        </p:nvSpPr>
        <p:spPr>
          <a:xfrm>
            <a:off x="7376050" y="4699475"/>
            <a:ext cx="31701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t>need to update and change our model</a:t>
            </a:r>
            <a:endParaRPr b="1" sz="1600"/>
          </a:p>
        </p:txBody>
      </p:sp>
      <p:sp>
        <p:nvSpPr>
          <p:cNvPr id="405" name="Google Shape;405;g2d0c9c23082_4_26"/>
          <p:cNvSpPr txBox="1"/>
          <p:nvPr/>
        </p:nvSpPr>
        <p:spPr>
          <a:xfrm>
            <a:off x="5180500" y="4835150"/>
            <a:ext cx="2331300" cy="10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t> —-------- &gt;</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2d0c9c23082_5_8"/>
          <p:cNvSpPr txBox="1"/>
          <p:nvPr/>
        </p:nvSpPr>
        <p:spPr>
          <a:xfrm>
            <a:off x="531525" y="72025"/>
            <a:ext cx="12192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solidFill>
                  <a:schemeClr val="accent1"/>
                </a:solidFill>
                <a:latin typeface="Catamaran"/>
                <a:ea typeface="Catamaran"/>
                <a:cs typeface="Catamaran"/>
                <a:sym typeface="Catamaran"/>
              </a:rPr>
              <a:t>Linear </a:t>
            </a:r>
            <a:r>
              <a:rPr b="1" lang="en-US" sz="3600">
                <a:solidFill>
                  <a:schemeClr val="accent1"/>
                </a:solidFill>
                <a:latin typeface="Catamaran"/>
                <a:ea typeface="Catamaran"/>
                <a:cs typeface="Catamaran"/>
                <a:sym typeface="Catamaran"/>
              </a:rPr>
              <a:t>Regression for all features</a:t>
            </a:r>
            <a:endParaRPr>
              <a:solidFill>
                <a:schemeClr val="dk1"/>
              </a:solidFill>
            </a:endParaRPr>
          </a:p>
        </p:txBody>
      </p:sp>
      <p:pic>
        <p:nvPicPr>
          <p:cNvPr id="411" name="Google Shape;411;g2d0c9c23082_5_8"/>
          <p:cNvPicPr preferRelativeResize="0"/>
          <p:nvPr/>
        </p:nvPicPr>
        <p:blipFill>
          <a:blip r:embed="rId3">
            <a:alphaModFix/>
          </a:blip>
          <a:stretch>
            <a:fillRect/>
          </a:stretch>
        </p:blipFill>
        <p:spPr>
          <a:xfrm>
            <a:off x="1176175" y="1127900"/>
            <a:ext cx="7122202" cy="2677775"/>
          </a:xfrm>
          <a:prstGeom prst="rect">
            <a:avLst/>
          </a:prstGeom>
          <a:noFill/>
          <a:ln>
            <a:noFill/>
          </a:ln>
        </p:spPr>
      </p:pic>
      <p:pic>
        <p:nvPicPr>
          <p:cNvPr id="412" name="Google Shape;412;g2d0c9c23082_5_8"/>
          <p:cNvPicPr preferRelativeResize="0"/>
          <p:nvPr/>
        </p:nvPicPr>
        <p:blipFill>
          <a:blip r:embed="rId4">
            <a:alphaModFix/>
          </a:blip>
          <a:stretch>
            <a:fillRect/>
          </a:stretch>
        </p:blipFill>
        <p:spPr>
          <a:xfrm>
            <a:off x="1176175" y="3914025"/>
            <a:ext cx="7122201" cy="2382396"/>
          </a:xfrm>
          <a:prstGeom prst="rect">
            <a:avLst/>
          </a:prstGeom>
          <a:noFill/>
          <a:ln>
            <a:noFill/>
          </a:ln>
        </p:spPr>
      </p:pic>
      <p:sp>
        <p:nvSpPr>
          <p:cNvPr id="413" name="Google Shape;413;g2d0c9c23082_5_8"/>
          <p:cNvSpPr txBox="1"/>
          <p:nvPr/>
        </p:nvSpPr>
        <p:spPr>
          <a:xfrm>
            <a:off x="8671175" y="3064675"/>
            <a:ext cx="2972700" cy="56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450">
                <a:solidFill>
                  <a:srgbClr val="212121"/>
                </a:solidFill>
                <a:highlight>
                  <a:srgbClr val="FFFFFF"/>
                </a:highlight>
              </a:rPr>
              <a:t>MSE: 6281.556536958027</a:t>
            </a:r>
            <a:endParaRPr b="1" sz="14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US" sz="1450">
                <a:solidFill>
                  <a:srgbClr val="212121"/>
                </a:solidFill>
                <a:highlight>
                  <a:srgbClr val="FFFFFF"/>
                </a:highlight>
              </a:rPr>
              <a:t>R^2: 0.406597060546814</a:t>
            </a:r>
            <a:endParaRPr b="1" sz="1450">
              <a:solidFill>
                <a:srgbClr val="212121"/>
              </a:solidFill>
              <a:highlight>
                <a:srgbClr val="FFFFFF"/>
              </a:highlight>
            </a:endParaRPr>
          </a:p>
          <a:p>
            <a:pPr indent="0" lvl="0" marL="0" rtl="0" algn="l">
              <a:spcBef>
                <a:spcPts val="0"/>
              </a:spcBef>
              <a:spcAft>
                <a:spcPts val="0"/>
              </a:spcAft>
              <a:buNone/>
            </a:pPr>
            <a:r>
              <a:t/>
            </a:r>
            <a:endParaRPr b="1"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2d0c9c23082_2_30"/>
          <p:cNvSpPr txBox="1"/>
          <p:nvPr/>
        </p:nvSpPr>
        <p:spPr>
          <a:xfrm>
            <a:off x="619925" y="426200"/>
            <a:ext cx="74262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4000">
                <a:solidFill>
                  <a:schemeClr val="accent1"/>
                </a:solidFill>
                <a:latin typeface="Catamaran"/>
                <a:ea typeface="Catamaran"/>
                <a:cs typeface="Catamaran"/>
                <a:sym typeface="Catamaran"/>
              </a:rPr>
              <a:t>Linear Regression Accuracy </a:t>
            </a:r>
            <a:endParaRPr/>
          </a:p>
        </p:txBody>
      </p:sp>
      <p:pic>
        <p:nvPicPr>
          <p:cNvPr id="419" name="Google Shape;419;g2d0c9c23082_2_30"/>
          <p:cNvPicPr preferRelativeResize="0"/>
          <p:nvPr/>
        </p:nvPicPr>
        <p:blipFill rotWithShape="1">
          <a:blip r:embed="rId3">
            <a:alphaModFix/>
          </a:blip>
          <a:srcRect b="0" l="0" r="0" t="0"/>
          <a:stretch/>
        </p:blipFill>
        <p:spPr>
          <a:xfrm>
            <a:off x="1776650" y="1149500"/>
            <a:ext cx="8096250" cy="5210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2d0c9c23082_2_34"/>
          <p:cNvSpPr txBox="1"/>
          <p:nvPr/>
        </p:nvSpPr>
        <p:spPr>
          <a:xfrm>
            <a:off x="568275" y="607025"/>
            <a:ext cx="6909600" cy="11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en-US" sz="4000">
                <a:solidFill>
                  <a:schemeClr val="accent1"/>
                </a:solidFill>
                <a:latin typeface="Catamaran"/>
                <a:ea typeface="Catamaran"/>
                <a:cs typeface="Catamaran"/>
                <a:sym typeface="Catamaran"/>
              </a:rPr>
              <a:t>Random Forest</a:t>
            </a:r>
            <a:endParaRPr/>
          </a:p>
        </p:txBody>
      </p:sp>
      <p:sp>
        <p:nvSpPr>
          <p:cNvPr id="425" name="Google Shape;425;g2d0c9c23082_2_34"/>
          <p:cNvSpPr txBox="1"/>
          <p:nvPr/>
        </p:nvSpPr>
        <p:spPr>
          <a:xfrm>
            <a:off x="762000" y="1549825"/>
            <a:ext cx="10371000" cy="43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26" name="Google Shape;426;g2d0c9c23082_2_34"/>
          <p:cNvPicPr preferRelativeResize="0"/>
          <p:nvPr/>
        </p:nvPicPr>
        <p:blipFill>
          <a:blip r:embed="rId3">
            <a:alphaModFix/>
          </a:blip>
          <a:stretch>
            <a:fillRect/>
          </a:stretch>
        </p:blipFill>
        <p:spPr>
          <a:xfrm>
            <a:off x="2315773" y="1666200"/>
            <a:ext cx="7675856" cy="4579126"/>
          </a:xfrm>
          <a:prstGeom prst="rect">
            <a:avLst/>
          </a:prstGeom>
          <a:noFill/>
          <a:ln>
            <a:noFill/>
          </a:ln>
        </p:spPr>
      </p:pic>
      <p:sp>
        <p:nvSpPr>
          <p:cNvPr id="427" name="Google Shape;427;g2d0c9c23082_2_34"/>
          <p:cNvSpPr txBox="1"/>
          <p:nvPr/>
        </p:nvSpPr>
        <p:spPr>
          <a:xfrm>
            <a:off x="5173575" y="704700"/>
            <a:ext cx="6222300" cy="532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highlight>
                  <a:srgbClr val="FFFFFF"/>
                </a:highlight>
                <a:latin typeface="Roboto"/>
                <a:ea typeface="Roboto"/>
                <a:cs typeface="Roboto"/>
                <a:sym typeface="Roboto"/>
              </a:rPr>
              <a:t>Random Forest: R² = 0.47, MSE = 5,576</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g2d0c9c23082_2_42"/>
          <p:cNvPicPr preferRelativeResize="0"/>
          <p:nvPr/>
        </p:nvPicPr>
        <p:blipFill>
          <a:blip r:embed="rId3">
            <a:alphaModFix/>
          </a:blip>
          <a:stretch>
            <a:fillRect/>
          </a:stretch>
        </p:blipFill>
        <p:spPr>
          <a:xfrm>
            <a:off x="178225" y="1392275"/>
            <a:ext cx="5553075" cy="4333875"/>
          </a:xfrm>
          <a:prstGeom prst="rect">
            <a:avLst/>
          </a:prstGeom>
          <a:noFill/>
          <a:ln>
            <a:noFill/>
          </a:ln>
        </p:spPr>
      </p:pic>
      <p:pic>
        <p:nvPicPr>
          <p:cNvPr id="433" name="Google Shape;433;g2d0c9c23082_2_42"/>
          <p:cNvPicPr preferRelativeResize="0"/>
          <p:nvPr/>
        </p:nvPicPr>
        <p:blipFill>
          <a:blip r:embed="rId4">
            <a:alphaModFix/>
          </a:blip>
          <a:stretch>
            <a:fillRect/>
          </a:stretch>
        </p:blipFill>
        <p:spPr>
          <a:xfrm>
            <a:off x="6103275" y="1327675"/>
            <a:ext cx="5610225" cy="4333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alpha val="4705"/>
          </a:schemeClr>
        </a:solidFill>
      </p:bgPr>
    </p:bg>
    <p:spTree>
      <p:nvGrpSpPr>
        <p:cNvPr id="56" name="Shape 56"/>
        <p:cNvGrpSpPr/>
        <p:nvPr/>
      </p:nvGrpSpPr>
      <p:grpSpPr>
        <a:xfrm>
          <a:off x="0" y="0"/>
          <a:ext cx="0" cy="0"/>
          <a:chOff x="0" y="0"/>
          <a:chExt cx="0" cy="0"/>
        </a:xfrm>
      </p:grpSpPr>
      <p:sp>
        <p:nvSpPr>
          <p:cNvPr id="57" name="Google Shape;57;p3"/>
          <p:cNvSpPr txBox="1"/>
          <p:nvPr/>
        </p:nvSpPr>
        <p:spPr>
          <a:xfrm>
            <a:off x="0" y="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58" name="Google Shape;58;p3"/>
          <p:cNvPicPr preferRelativeResize="0"/>
          <p:nvPr/>
        </p:nvPicPr>
        <p:blipFill rotWithShape="1">
          <a:blip r:embed="rId3">
            <a:alphaModFix amt="15000"/>
          </a:blip>
          <a:srcRect b="-1" l="0" r="0" t="20071"/>
          <a:stretch/>
        </p:blipFill>
        <p:spPr>
          <a:xfrm>
            <a:off x="-381000" y="-214312"/>
            <a:ext cx="12954000" cy="7286625"/>
          </a:xfrm>
          <a:prstGeom prst="rect">
            <a:avLst/>
          </a:prstGeom>
          <a:noFill/>
          <a:ln>
            <a:noFill/>
          </a:ln>
        </p:spPr>
      </p:pic>
      <p:grpSp>
        <p:nvGrpSpPr>
          <p:cNvPr id="59" name="Google Shape;59;p3"/>
          <p:cNvGrpSpPr/>
          <p:nvPr/>
        </p:nvGrpSpPr>
        <p:grpSpPr>
          <a:xfrm>
            <a:off x="7235" y="17004"/>
            <a:ext cx="12192000" cy="6840996"/>
            <a:chOff x="7235" y="17004"/>
            <a:chExt cx="12192000" cy="6840996"/>
          </a:xfrm>
        </p:grpSpPr>
        <p:cxnSp>
          <p:nvCxnSpPr>
            <p:cNvPr id="60" name="Google Shape;60;p3"/>
            <p:cNvCxnSpPr/>
            <p:nvPr/>
          </p:nvCxnSpPr>
          <p:spPr>
            <a:xfrm>
              <a:off x="7235" y="415284"/>
              <a:ext cx="12192000" cy="1"/>
            </a:xfrm>
            <a:prstGeom prst="straightConnector1">
              <a:avLst/>
            </a:prstGeom>
            <a:noFill/>
            <a:ln cap="flat" cmpd="sng" w="12700">
              <a:solidFill>
                <a:srgbClr val="7F7F7F">
                  <a:alpha val="24705"/>
                </a:srgbClr>
              </a:solidFill>
              <a:prstDash val="solid"/>
              <a:miter lim="8000"/>
              <a:headEnd len="sm" w="sm" type="none"/>
              <a:tailEnd len="sm" w="sm" type="none"/>
            </a:ln>
          </p:spPr>
        </p:cxnSp>
        <p:cxnSp>
          <p:nvCxnSpPr>
            <p:cNvPr id="61" name="Google Shape;61;p3"/>
            <p:cNvCxnSpPr/>
            <p:nvPr/>
          </p:nvCxnSpPr>
          <p:spPr>
            <a:xfrm flipH="1" rot="10800000">
              <a:off x="11903226" y="17004"/>
              <a:ext cx="2592" cy="6840996"/>
            </a:xfrm>
            <a:prstGeom prst="straightConnector1">
              <a:avLst/>
            </a:prstGeom>
            <a:noFill/>
            <a:ln cap="flat" cmpd="sng" w="12700">
              <a:solidFill>
                <a:srgbClr val="7F7F7F">
                  <a:alpha val="24705"/>
                </a:srgbClr>
              </a:solidFill>
              <a:prstDash val="solid"/>
              <a:miter lim="8000"/>
              <a:headEnd len="sm" w="sm" type="none"/>
              <a:tailEnd len="sm" w="sm" type="none"/>
            </a:ln>
          </p:spPr>
        </p:cxnSp>
        <p:cxnSp>
          <p:nvCxnSpPr>
            <p:cNvPr id="62" name="Google Shape;62;p3"/>
            <p:cNvCxnSpPr/>
            <p:nvPr/>
          </p:nvCxnSpPr>
          <p:spPr>
            <a:xfrm>
              <a:off x="7235" y="6481744"/>
              <a:ext cx="12192000" cy="1"/>
            </a:xfrm>
            <a:prstGeom prst="straightConnector1">
              <a:avLst/>
            </a:prstGeom>
            <a:noFill/>
            <a:ln cap="flat" cmpd="sng" w="12700">
              <a:solidFill>
                <a:srgbClr val="7F7F7F">
                  <a:alpha val="24705"/>
                </a:srgbClr>
              </a:solidFill>
              <a:prstDash val="solid"/>
              <a:miter lim="8000"/>
              <a:headEnd len="sm" w="sm" type="none"/>
              <a:tailEnd len="sm" w="sm" type="none"/>
            </a:ln>
          </p:spPr>
        </p:cxnSp>
        <p:cxnSp>
          <p:nvCxnSpPr>
            <p:cNvPr id="63" name="Google Shape;63;p3"/>
            <p:cNvCxnSpPr/>
            <p:nvPr/>
          </p:nvCxnSpPr>
          <p:spPr>
            <a:xfrm flipH="1" rot="10800000">
              <a:off x="582979" y="17004"/>
              <a:ext cx="2592" cy="6840995"/>
            </a:xfrm>
            <a:prstGeom prst="straightConnector1">
              <a:avLst/>
            </a:prstGeom>
            <a:noFill/>
            <a:ln cap="flat" cmpd="sng" w="12700">
              <a:solidFill>
                <a:srgbClr val="7F7F7F">
                  <a:alpha val="24705"/>
                </a:srgbClr>
              </a:solidFill>
              <a:prstDash val="solid"/>
              <a:miter lim="8000"/>
              <a:headEnd len="sm" w="sm" type="none"/>
              <a:tailEnd len="sm" w="sm" type="none"/>
            </a:ln>
          </p:spPr>
        </p:cxnSp>
      </p:grpSp>
      <p:sp>
        <p:nvSpPr>
          <p:cNvPr id="64" name="Google Shape;64;p3"/>
          <p:cNvSpPr/>
          <p:nvPr/>
        </p:nvSpPr>
        <p:spPr>
          <a:xfrm>
            <a:off x="542793" y="420489"/>
            <a:ext cx="608776" cy="608577"/>
          </a:xfrm>
          <a:custGeom>
            <a:rect b="b" l="l" r="r" t="t"/>
            <a:pathLst>
              <a:path extrusionOk="0" h="20595" w="20596">
                <a:moveTo>
                  <a:pt x="0" y="0"/>
                </a:moveTo>
                <a:lnTo>
                  <a:pt x="0" y="11107"/>
                </a:lnTo>
                <a:lnTo>
                  <a:pt x="94" y="11107"/>
                </a:lnTo>
                <a:cubicBezTo>
                  <a:pt x="279" y="13466"/>
                  <a:pt x="1231" y="15777"/>
                  <a:pt x="3034" y="17581"/>
                </a:cubicBezTo>
                <a:cubicBezTo>
                  <a:pt x="7052" y="21600"/>
                  <a:pt x="13565" y="21600"/>
                  <a:pt x="17582" y="17581"/>
                </a:cubicBezTo>
                <a:cubicBezTo>
                  <a:pt x="21600" y="13562"/>
                  <a:pt x="21600" y="7041"/>
                  <a:pt x="17582" y="3022"/>
                </a:cubicBezTo>
                <a:cubicBezTo>
                  <a:pt x="15747" y="1186"/>
                  <a:pt x="13391" y="239"/>
                  <a:pt x="10990" y="81"/>
                </a:cubicBezTo>
                <a:lnTo>
                  <a:pt x="10990" y="0"/>
                </a:lnTo>
                <a:lnTo>
                  <a:pt x="0" y="0"/>
                </a:lnTo>
                <a:close/>
                <a:moveTo>
                  <a:pt x="4404" y="10496"/>
                </a:moveTo>
                <a:lnTo>
                  <a:pt x="16213" y="10496"/>
                </a:lnTo>
                <a:cubicBezTo>
                  <a:pt x="16214" y="12009"/>
                  <a:pt x="15634" y="13519"/>
                  <a:pt x="14481" y="14673"/>
                </a:cubicBezTo>
                <a:cubicBezTo>
                  <a:pt x="12176" y="16979"/>
                  <a:pt x="8441" y="16979"/>
                  <a:pt x="6136" y="14673"/>
                </a:cubicBezTo>
                <a:cubicBezTo>
                  <a:pt x="4982" y="13519"/>
                  <a:pt x="4403" y="12009"/>
                  <a:pt x="4404" y="10496"/>
                </a:cubicBezTo>
                <a:close/>
              </a:path>
            </a:pathLst>
          </a:cu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65" name="Google Shape;65;p3"/>
          <p:cNvSpPr txBox="1"/>
          <p:nvPr/>
        </p:nvSpPr>
        <p:spPr>
          <a:xfrm>
            <a:off x="5406224" y="2345284"/>
            <a:ext cx="5785007" cy="203075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i="0" lang="en-US" sz="4000" u="none" cap="none" strike="noStrike">
                <a:solidFill>
                  <a:schemeClr val="accent1"/>
                </a:solidFill>
                <a:latin typeface="Catamaran"/>
                <a:ea typeface="Catamaran"/>
                <a:cs typeface="Catamaran"/>
                <a:sym typeface="Catamaran"/>
              </a:rPr>
              <a:t>Introduction</a:t>
            </a:r>
            <a:endParaRPr b="1" i="0" sz="1800" u="none" cap="none" strike="noStrike">
              <a:latin typeface="Catamaran"/>
              <a:ea typeface="Catamaran"/>
              <a:cs typeface="Catamaran"/>
              <a:sym typeface="Catamaran"/>
            </a:endParaRPr>
          </a:p>
        </p:txBody>
      </p:sp>
      <p:sp>
        <p:nvSpPr>
          <p:cNvPr id="66" name="Google Shape;66;p3"/>
          <p:cNvSpPr txBox="1"/>
          <p:nvPr/>
        </p:nvSpPr>
        <p:spPr>
          <a:xfrm rot="-5400000">
            <a:off x="-16860" y="2756059"/>
            <a:ext cx="1185294" cy="1151569"/>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67" name="Google Shape;67;p3"/>
          <p:cNvSpPr txBox="1"/>
          <p:nvPr/>
        </p:nvSpPr>
        <p:spPr>
          <a:xfrm>
            <a:off x="2030388" y="1919063"/>
            <a:ext cx="2825563" cy="2825563"/>
          </a:xfrm>
          <a:prstGeom prst="rect">
            <a:avLst/>
          </a:prstGeom>
          <a:solidFill>
            <a:schemeClr val="accent1"/>
          </a:solidFill>
          <a:ln>
            <a:noFill/>
          </a:ln>
        </p:spPr>
        <p:txBody>
          <a:bodyPr anchorCtr="0" anchor="ctr" bIns="108000" lIns="108000" spcFirstLastPara="1" rIns="108000" wrap="square" tIns="108000">
            <a:noAutofit/>
          </a:bodyPr>
          <a:lstStyle/>
          <a:p>
            <a:pPr indent="0" lvl="0" marL="0" marR="0" rtl="0" algn="ctr">
              <a:spcBef>
                <a:spcPts val="0"/>
              </a:spcBef>
              <a:spcAft>
                <a:spcPts val="0"/>
              </a:spcAft>
              <a:buNone/>
            </a:pPr>
            <a:r>
              <a:rPr b="1" i="0" lang="en-US" sz="7658" u="none" cap="none" strike="noStrike">
                <a:solidFill>
                  <a:srgbClr val="FFFFFF"/>
                </a:solidFill>
                <a:latin typeface="Catamaran"/>
                <a:ea typeface="Catamaran"/>
                <a:cs typeface="Catamaran"/>
                <a:sym typeface="Catamaran"/>
              </a:rPr>
              <a:t>01</a:t>
            </a:r>
            <a:endParaRPr b="1" i="0" sz="1800" u="none" cap="none" strike="noStrike">
              <a:latin typeface="Catamaran"/>
              <a:ea typeface="Catamaran"/>
              <a:cs typeface="Catamaran"/>
              <a:sym typeface="Catamaran"/>
            </a:endParaRPr>
          </a:p>
        </p:txBody>
      </p:sp>
      <p:grpSp>
        <p:nvGrpSpPr>
          <p:cNvPr id="68" name="Google Shape;68;p3"/>
          <p:cNvGrpSpPr/>
          <p:nvPr/>
        </p:nvGrpSpPr>
        <p:grpSpPr>
          <a:xfrm>
            <a:off x="2603430" y="5162498"/>
            <a:ext cx="1679478" cy="300458"/>
            <a:chOff x="2603430" y="5162498"/>
            <a:chExt cx="1679478" cy="300458"/>
          </a:xfrm>
        </p:grpSpPr>
        <p:sp>
          <p:nvSpPr>
            <p:cNvPr id="69" name="Google Shape;69;p3"/>
            <p:cNvSpPr/>
            <p:nvPr/>
          </p:nvSpPr>
          <p:spPr>
            <a:xfrm flipH="1">
              <a:off x="3139976" y="5282838"/>
              <a:ext cx="59777" cy="59777"/>
            </a:xfrm>
            <a:prstGeom prst="ellipse">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70" name="Google Shape;70;p3"/>
            <p:cNvSpPr/>
            <p:nvPr/>
          </p:nvSpPr>
          <p:spPr>
            <a:xfrm flipH="1">
              <a:off x="3276628"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71" name="Google Shape;71;p3"/>
            <p:cNvSpPr/>
            <p:nvPr/>
          </p:nvSpPr>
          <p:spPr>
            <a:xfrm flipH="1">
              <a:off x="3413281"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72" name="Google Shape;72;p3"/>
            <p:cNvSpPr/>
            <p:nvPr/>
          </p:nvSpPr>
          <p:spPr>
            <a:xfrm flipH="1">
              <a:off x="3549933"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73" name="Google Shape;73;p3"/>
            <p:cNvSpPr/>
            <p:nvPr/>
          </p:nvSpPr>
          <p:spPr>
            <a:xfrm flipH="1">
              <a:off x="3686586"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74" name="Google Shape;74;p3"/>
            <p:cNvSpPr txBox="1"/>
            <p:nvPr/>
          </p:nvSpPr>
          <p:spPr>
            <a:xfrm flipH="1">
              <a:off x="3982450" y="5162498"/>
              <a:ext cx="300458" cy="30045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cxnSp>
          <p:nvCxnSpPr>
            <p:cNvPr id="75" name="Google Shape;75;p3"/>
            <p:cNvCxnSpPr/>
            <p:nvPr/>
          </p:nvCxnSpPr>
          <p:spPr>
            <a:xfrm>
              <a:off x="4070609" y="5312726"/>
              <a:ext cx="124140" cy="0"/>
            </a:xfrm>
            <a:prstGeom prst="straightConnector1">
              <a:avLst/>
            </a:prstGeom>
            <a:noFill/>
            <a:ln cap="flat" cmpd="sng" w="12700">
              <a:solidFill>
                <a:srgbClr val="FFFFFF"/>
              </a:solidFill>
              <a:prstDash val="solid"/>
              <a:miter lim="8000"/>
              <a:headEnd len="sm" w="sm" type="none"/>
              <a:tailEnd len="sm" w="sm" type="none"/>
            </a:ln>
          </p:spPr>
        </p:cxnSp>
        <p:sp>
          <p:nvSpPr>
            <p:cNvPr id="76" name="Google Shape;76;p3"/>
            <p:cNvSpPr/>
            <p:nvPr/>
          </p:nvSpPr>
          <p:spPr>
            <a:xfrm rot="-2700000">
              <a:off x="4099827" y="5269352"/>
              <a:ext cx="86749" cy="86749"/>
            </a:xfrm>
            <a:custGeom>
              <a:rect b="b" l="l" r="r" t="t"/>
              <a:pathLst>
                <a:path extrusionOk="0" h="252248" w="252248">
                  <a:moveTo>
                    <a:pt x="252248" y="0"/>
                  </a:moveTo>
                  <a:lnTo>
                    <a:pt x="252248" y="252248"/>
                  </a:lnTo>
                  <a:lnTo>
                    <a:pt x="0" y="252248"/>
                  </a:lnTo>
                </a:path>
              </a:pathLst>
            </a:custGeom>
            <a:noFill/>
            <a:ln cap="flat" cmpd="sng" w="12700">
              <a:solidFill>
                <a:srgbClr val="FFFF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77" name="Google Shape;77;p3"/>
            <p:cNvSpPr txBox="1"/>
            <p:nvPr/>
          </p:nvSpPr>
          <p:spPr>
            <a:xfrm>
              <a:off x="2603430" y="5162498"/>
              <a:ext cx="300458" cy="300458"/>
            </a:xfrm>
            <a:prstGeom prst="rect">
              <a:avLst/>
            </a:prstGeom>
            <a:solidFill>
              <a:srgbClr val="7F7F7F">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cxnSp>
          <p:nvCxnSpPr>
            <p:cNvPr id="78" name="Google Shape;78;p3"/>
            <p:cNvCxnSpPr/>
            <p:nvPr/>
          </p:nvCxnSpPr>
          <p:spPr>
            <a:xfrm rot="10800000">
              <a:off x="2691590" y="5312726"/>
              <a:ext cx="124140" cy="0"/>
            </a:xfrm>
            <a:prstGeom prst="straightConnector1">
              <a:avLst/>
            </a:prstGeom>
            <a:noFill/>
            <a:ln cap="flat" cmpd="sng" w="12700">
              <a:solidFill>
                <a:schemeClr val="dk1"/>
              </a:solidFill>
              <a:prstDash val="solid"/>
              <a:miter lim="8000"/>
              <a:headEnd len="sm" w="sm" type="none"/>
              <a:tailEnd len="sm" w="sm" type="none"/>
            </a:ln>
          </p:spPr>
        </p:cxnSp>
        <p:sp>
          <p:nvSpPr>
            <p:cNvPr id="79" name="Google Shape;79;p3"/>
            <p:cNvSpPr/>
            <p:nvPr/>
          </p:nvSpPr>
          <p:spPr>
            <a:xfrm flipH="1" rot="2700000">
              <a:off x="2699763" y="5269352"/>
              <a:ext cx="86749" cy="86749"/>
            </a:xfrm>
            <a:custGeom>
              <a:rect b="b" l="l" r="r" t="t"/>
              <a:pathLst>
                <a:path extrusionOk="0" h="252248" w="252248">
                  <a:moveTo>
                    <a:pt x="252248" y="0"/>
                  </a:moveTo>
                  <a:lnTo>
                    <a:pt x="252248" y="252248"/>
                  </a:lnTo>
                  <a:lnTo>
                    <a:pt x="0" y="252248"/>
                  </a:lnTo>
                </a:path>
              </a:pathLst>
            </a:custGeom>
            <a:no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g2d0c9c23082_2_47"/>
          <p:cNvPicPr preferRelativeResize="0"/>
          <p:nvPr/>
        </p:nvPicPr>
        <p:blipFill>
          <a:blip r:embed="rId3">
            <a:alphaModFix/>
          </a:blip>
          <a:stretch>
            <a:fillRect/>
          </a:stretch>
        </p:blipFill>
        <p:spPr>
          <a:xfrm>
            <a:off x="501125" y="952088"/>
            <a:ext cx="5438775" cy="4333875"/>
          </a:xfrm>
          <a:prstGeom prst="rect">
            <a:avLst/>
          </a:prstGeom>
          <a:noFill/>
          <a:ln>
            <a:noFill/>
          </a:ln>
        </p:spPr>
      </p:pic>
      <p:pic>
        <p:nvPicPr>
          <p:cNvPr id="439" name="Google Shape;439;g2d0c9c23082_2_47"/>
          <p:cNvPicPr preferRelativeResize="0"/>
          <p:nvPr/>
        </p:nvPicPr>
        <p:blipFill>
          <a:blip r:embed="rId4">
            <a:alphaModFix/>
          </a:blip>
          <a:stretch>
            <a:fillRect/>
          </a:stretch>
        </p:blipFill>
        <p:spPr>
          <a:xfrm>
            <a:off x="6092300" y="952100"/>
            <a:ext cx="5524500" cy="4333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2d0c9c23082_2_52"/>
          <p:cNvSpPr txBox="1"/>
          <p:nvPr/>
        </p:nvSpPr>
        <p:spPr>
          <a:xfrm>
            <a:off x="490775" y="206650"/>
            <a:ext cx="9441000" cy="7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chemeClr val="accent1"/>
                </a:solidFill>
                <a:latin typeface="Catamaran"/>
                <a:ea typeface="Catamaran"/>
                <a:cs typeface="Catamaran"/>
                <a:sym typeface="Catamaran"/>
              </a:rPr>
              <a:t>Gradient Boosting Regressor</a:t>
            </a:r>
            <a:endParaRPr>
              <a:solidFill>
                <a:schemeClr val="dk1"/>
              </a:solidFill>
            </a:endParaRPr>
          </a:p>
          <a:p>
            <a:pPr indent="0" lvl="0" marL="0" rtl="0" algn="l">
              <a:spcBef>
                <a:spcPts val="0"/>
              </a:spcBef>
              <a:spcAft>
                <a:spcPts val="0"/>
              </a:spcAft>
              <a:buNone/>
            </a:pPr>
            <a:r>
              <a:t/>
            </a:r>
            <a:endParaRPr/>
          </a:p>
        </p:txBody>
      </p:sp>
      <p:pic>
        <p:nvPicPr>
          <p:cNvPr id="445" name="Google Shape;445;g2d0c9c23082_2_52"/>
          <p:cNvPicPr preferRelativeResize="0"/>
          <p:nvPr/>
        </p:nvPicPr>
        <p:blipFill>
          <a:blip r:embed="rId3">
            <a:alphaModFix/>
          </a:blip>
          <a:stretch>
            <a:fillRect/>
          </a:stretch>
        </p:blipFill>
        <p:spPr>
          <a:xfrm>
            <a:off x="1327675" y="1121025"/>
            <a:ext cx="9242599" cy="5558750"/>
          </a:xfrm>
          <a:prstGeom prst="rect">
            <a:avLst/>
          </a:prstGeom>
          <a:noFill/>
          <a:ln>
            <a:noFill/>
          </a:ln>
        </p:spPr>
      </p:pic>
      <p:sp>
        <p:nvSpPr>
          <p:cNvPr id="446" name="Google Shape;446;g2d0c9c23082_2_52"/>
          <p:cNvSpPr txBox="1"/>
          <p:nvPr/>
        </p:nvSpPr>
        <p:spPr>
          <a:xfrm>
            <a:off x="6789250" y="326575"/>
            <a:ext cx="4365900" cy="653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highlight>
                  <a:srgbClr val="FFFFFF"/>
                </a:highlight>
                <a:latin typeface="Roboto"/>
                <a:ea typeface="Roboto"/>
                <a:cs typeface="Roboto"/>
                <a:sym typeface="Roboto"/>
              </a:rPr>
              <a:t>R² = 0.46, MSE = 5,707</a:t>
            </a:r>
            <a:endParaRPr sz="2000">
              <a:solidFill>
                <a:srgbClr val="0D0D0D"/>
              </a:solidFill>
              <a:highlight>
                <a:srgbClr val="FFFFFF"/>
              </a:highlight>
              <a:latin typeface="Roboto"/>
              <a:ea typeface="Roboto"/>
              <a:cs typeface="Roboto"/>
              <a:sym typeface="Roboto"/>
            </a:endParaRPr>
          </a:p>
          <a:p>
            <a:pPr indent="0" lvl="0" marL="457200" rtl="0" algn="l">
              <a:lnSpc>
                <a:spcPct val="115000"/>
              </a:lnSpc>
              <a:spcBef>
                <a:spcPts val="1200"/>
              </a:spcBef>
              <a:spcAft>
                <a:spcPts val="1200"/>
              </a:spcAft>
              <a:buNone/>
            </a:pPr>
            <a:r>
              <a:t/>
            </a:r>
            <a:endParaRPr sz="2000">
              <a:solidFill>
                <a:srgbClr val="0D0D0D"/>
              </a:solidFill>
              <a:highlight>
                <a:srgbClr val="FFFFFF"/>
              </a:highlight>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g2d0c9c23082_2_62"/>
          <p:cNvPicPr preferRelativeResize="0"/>
          <p:nvPr/>
        </p:nvPicPr>
        <p:blipFill>
          <a:blip r:embed="rId3">
            <a:alphaModFix/>
          </a:blip>
          <a:stretch>
            <a:fillRect/>
          </a:stretch>
        </p:blipFill>
        <p:spPr>
          <a:xfrm>
            <a:off x="229875" y="1262063"/>
            <a:ext cx="5553075" cy="4333875"/>
          </a:xfrm>
          <a:prstGeom prst="rect">
            <a:avLst/>
          </a:prstGeom>
          <a:noFill/>
          <a:ln>
            <a:noFill/>
          </a:ln>
        </p:spPr>
      </p:pic>
      <p:pic>
        <p:nvPicPr>
          <p:cNvPr id="452" name="Google Shape;452;g2d0c9c23082_2_62"/>
          <p:cNvPicPr preferRelativeResize="0"/>
          <p:nvPr/>
        </p:nvPicPr>
        <p:blipFill>
          <a:blip r:embed="rId4">
            <a:alphaModFix/>
          </a:blip>
          <a:stretch>
            <a:fillRect/>
          </a:stretch>
        </p:blipFill>
        <p:spPr>
          <a:xfrm>
            <a:off x="6296975" y="1262075"/>
            <a:ext cx="5438775" cy="4333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2d0c9c23082_2_67"/>
          <p:cNvSpPr txBox="1"/>
          <p:nvPr/>
        </p:nvSpPr>
        <p:spPr>
          <a:xfrm>
            <a:off x="619525" y="439125"/>
            <a:ext cx="8227500" cy="10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3600">
                <a:solidFill>
                  <a:schemeClr val="accent1"/>
                </a:solidFill>
                <a:latin typeface="Catamaran"/>
                <a:ea typeface="Catamaran"/>
                <a:cs typeface="Catamaran"/>
                <a:sym typeface="Catamaran"/>
              </a:rPr>
              <a:t>GridSearchCV</a:t>
            </a:r>
            <a:endParaRPr/>
          </a:p>
        </p:txBody>
      </p:sp>
      <p:sp>
        <p:nvSpPr>
          <p:cNvPr id="458" name="Google Shape;458;g2d0c9c23082_2_67"/>
          <p:cNvSpPr txBox="1"/>
          <p:nvPr/>
        </p:nvSpPr>
        <p:spPr>
          <a:xfrm>
            <a:off x="464075" y="1900513"/>
            <a:ext cx="5946900" cy="22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t>Best parameters: {'regressor__learning_rate': 0.1, 'regressor__max_depth': 5, 'regressor__max_features': 'sqrt', 'regressor__n_estimators': 200, 'regressor__subsample': 0.9}</a:t>
            </a:r>
            <a:endParaRPr sz="2200"/>
          </a:p>
          <a:p>
            <a:pPr indent="0" lvl="0" marL="0" rtl="0" algn="l">
              <a:spcBef>
                <a:spcPts val="0"/>
              </a:spcBef>
              <a:spcAft>
                <a:spcPts val="0"/>
              </a:spcAft>
              <a:buNone/>
            </a:pPr>
            <a:r>
              <a:rPr lang="en-US" sz="2200"/>
              <a:t>Improved MSE: 5238.639461032996, Improved R²: 0.5051188289681703</a:t>
            </a:r>
            <a:endParaRPr sz="2200"/>
          </a:p>
        </p:txBody>
      </p:sp>
      <p:pic>
        <p:nvPicPr>
          <p:cNvPr id="459" name="Google Shape;459;g2d0c9c23082_2_67"/>
          <p:cNvPicPr preferRelativeResize="0"/>
          <p:nvPr/>
        </p:nvPicPr>
        <p:blipFill>
          <a:blip r:embed="rId3">
            <a:alphaModFix/>
          </a:blip>
          <a:stretch>
            <a:fillRect/>
          </a:stretch>
        </p:blipFill>
        <p:spPr>
          <a:xfrm>
            <a:off x="6308000" y="1459425"/>
            <a:ext cx="5637651" cy="3488625"/>
          </a:xfrm>
          <a:prstGeom prst="rect">
            <a:avLst/>
          </a:prstGeom>
          <a:noFill/>
          <a:ln>
            <a:noFill/>
          </a:ln>
        </p:spPr>
      </p:pic>
      <p:sp>
        <p:nvSpPr>
          <p:cNvPr id="460" name="Google Shape;460;g2d0c9c23082_2_67"/>
          <p:cNvSpPr/>
          <p:nvPr/>
        </p:nvSpPr>
        <p:spPr>
          <a:xfrm>
            <a:off x="264152" y="277385"/>
            <a:ext cx="360094" cy="285770"/>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461" name="Google Shape;461;g2d0c9c23082_2_67"/>
          <p:cNvSpPr txBox="1"/>
          <p:nvPr/>
        </p:nvSpPr>
        <p:spPr>
          <a:xfrm>
            <a:off x="5259525" y="550025"/>
            <a:ext cx="4520400" cy="498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D0D0D"/>
              </a:buClr>
              <a:buSzPts val="1800"/>
              <a:buFont typeface="Roboto"/>
              <a:buChar char="●"/>
            </a:pPr>
            <a:r>
              <a:rPr lang="en-US" sz="2000">
                <a:solidFill>
                  <a:srgbClr val="0D0D0D"/>
                </a:solidFill>
                <a:highlight>
                  <a:srgbClr val="FFFFFF"/>
                </a:highlight>
                <a:latin typeface="Roboto"/>
                <a:ea typeface="Roboto"/>
                <a:cs typeface="Roboto"/>
                <a:sym typeface="Roboto"/>
              </a:rPr>
              <a:t>R² = 0.51, MSE = 5,238</a:t>
            </a:r>
            <a:endParaRPr sz="20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2d0c9c23082_2_85"/>
          <p:cNvSpPr txBox="1"/>
          <p:nvPr/>
        </p:nvSpPr>
        <p:spPr>
          <a:xfrm>
            <a:off x="827800" y="396325"/>
            <a:ext cx="9229800" cy="9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3600">
                <a:solidFill>
                  <a:schemeClr val="accent1"/>
                </a:solidFill>
                <a:latin typeface="Catamaran"/>
                <a:ea typeface="Catamaran"/>
                <a:cs typeface="Catamaran"/>
                <a:sym typeface="Catamaran"/>
              </a:rPr>
              <a:t>Deep Learning</a:t>
            </a:r>
            <a:endParaRPr/>
          </a:p>
        </p:txBody>
      </p:sp>
      <p:pic>
        <p:nvPicPr>
          <p:cNvPr id="467" name="Google Shape;467;g2d0c9c23082_2_85"/>
          <p:cNvPicPr preferRelativeResize="0"/>
          <p:nvPr/>
        </p:nvPicPr>
        <p:blipFill rotWithShape="1">
          <a:blip r:embed="rId3">
            <a:alphaModFix/>
          </a:blip>
          <a:srcRect b="2051" l="1288" r="2548" t="1618"/>
          <a:stretch/>
        </p:blipFill>
        <p:spPr>
          <a:xfrm>
            <a:off x="5252450" y="1469000"/>
            <a:ext cx="6750726" cy="4143451"/>
          </a:xfrm>
          <a:prstGeom prst="rect">
            <a:avLst/>
          </a:prstGeom>
          <a:noFill/>
          <a:ln>
            <a:noFill/>
          </a:ln>
        </p:spPr>
      </p:pic>
      <p:pic>
        <p:nvPicPr>
          <p:cNvPr id="468" name="Google Shape;468;g2d0c9c23082_2_85"/>
          <p:cNvPicPr preferRelativeResize="0"/>
          <p:nvPr/>
        </p:nvPicPr>
        <p:blipFill>
          <a:blip r:embed="rId4">
            <a:alphaModFix/>
          </a:blip>
          <a:stretch>
            <a:fillRect/>
          </a:stretch>
        </p:blipFill>
        <p:spPr>
          <a:xfrm>
            <a:off x="120325" y="2157249"/>
            <a:ext cx="5132124" cy="2543501"/>
          </a:xfrm>
          <a:prstGeom prst="rect">
            <a:avLst/>
          </a:prstGeom>
          <a:noFill/>
          <a:ln>
            <a:noFill/>
          </a:ln>
        </p:spPr>
      </p:pic>
      <p:sp>
        <p:nvSpPr>
          <p:cNvPr id="469" name="Google Shape;469;g2d0c9c23082_2_85"/>
          <p:cNvSpPr txBox="1"/>
          <p:nvPr/>
        </p:nvSpPr>
        <p:spPr>
          <a:xfrm>
            <a:off x="4795450" y="395325"/>
            <a:ext cx="5792400" cy="515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highlight>
                  <a:srgbClr val="FFFFFF"/>
                </a:highlight>
                <a:latin typeface="Roboto"/>
                <a:ea typeface="Roboto"/>
                <a:cs typeface="Roboto"/>
                <a:sym typeface="Roboto"/>
              </a:rPr>
              <a:t>Deep Learning Model: R² = 0.559, MSE = 2040</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2d0f9a8d4b3_2_0"/>
          <p:cNvSpPr txBox="1"/>
          <p:nvPr/>
        </p:nvSpPr>
        <p:spPr>
          <a:xfrm>
            <a:off x="827800" y="396325"/>
            <a:ext cx="9229800" cy="9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3600">
                <a:solidFill>
                  <a:schemeClr val="accent1"/>
                </a:solidFill>
                <a:latin typeface="Catamaran"/>
                <a:ea typeface="Catamaran"/>
                <a:cs typeface="Catamaran"/>
                <a:sym typeface="Catamaran"/>
              </a:rPr>
              <a:t>Deep Learning</a:t>
            </a:r>
            <a:endParaRPr/>
          </a:p>
        </p:txBody>
      </p:sp>
      <p:sp>
        <p:nvSpPr>
          <p:cNvPr id="475" name="Google Shape;475;g2d0f9a8d4b3_2_0"/>
          <p:cNvSpPr txBox="1"/>
          <p:nvPr/>
        </p:nvSpPr>
        <p:spPr>
          <a:xfrm>
            <a:off x="4795450" y="395325"/>
            <a:ext cx="5792400" cy="515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highlight>
                  <a:srgbClr val="FFFFFF"/>
                </a:highlight>
                <a:latin typeface="Roboto"/>
                <a:ea typeface="Roboto"/>
                <a:cs typeface="Roboto"/>
                <a:sym typeface="Roboto"/>
              </a:rPr>
              <a:t>Deep Learning Model: R² = 0.564, MSE = 2019</a:t>
            </a:r>
            <a:endParaRPr/>
          </a:p>
        </p:txBody>
      </p:sp>
      <p:pic>
        <p:nvPicPr>
          <p:cNvPr id="476" name="Google Shape;476;g2d0f9a8d4b3_2_0"/>
          <p:cNvPicPr preferRelativeResize="0"/>
          <p:nvPr/>
        </p:nvPicPr>
        <p:blipFill>
          <a:blip r:embed="rId3">
            <a:alphaModFix/>
          </a:blip>
          <a:stretch>
            <a:fillRect/>
          </a:stretch>
        </p:blipFill>
        <p:spPr>
          <a:xfrm>
            <a:off x="8239751" y="4391725"/>
            <a:ext cx="3688223" cy="2158524"/>
          </a:xfrm>
          <a:prstGeom prst="rect">
            <a:avLst/>
          </a:prstGeom>
          <a:noFill/>
          <a:ln>
            <a:noFill/>
          </a:ln>
        </p:spPr>
      </p:pic>
      <p:pic>
        <p:nvPicPr>
          <p:cNvPr id="477" name="Google Shape;477;g2d0f9a8d4b3_2_0"/>
          <p:cNvPicPr preferRelativeResize="0"/>
          <p:nvPr/>
        </p:nvPicPr>
        <p:blipFill rotWithShape="1">
          <a:blip r:embed="rId4">
            <a:alphaModFix/>
          </a:blip>
          <a:srcRect b="0" l="0" r="17586" t="0"/>
          <a:stretch/>
        </p:blipFill>
        <p:spPr>
          <a:xfrm>
            <a:off x="614750" y="2964700"/>
            <a:ext cx="5414750" cy="3774801"/>
          </a:xfrm>
          <a:prstGeom prst="rect">
            <a:avLst/>
          </a:prstGeom>
          <a:noFill/>
          <a:ln>
            <a:noFill/>
          </a:ln>
        </p:spPr>
      </p:pic>
      <p:pic>
        <p:nvPicPr>
          <p:cNvPr id="478" name="Google Shape;478;g2d0f9a8d4b3_2_0"/>
          <p:cNvPicPr preferRelativeResize="0"/>
          <p:nvPr/>
        </p:nvPicPr>
        <p:blipFill>
          <a:blip r:embed="rId5">
            <a:alphaModFix/>
          </a:blip>
          <a:stretch>
            <a:fillRect/>
          </a:stretch>
        </p:blipFill>
        <p:spPr>
          <a:xfrm>
            <a:off x="6425375" y="1261625"/>
            <a:ext cx="4418072" cy="2779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alpha val="4705"/>
          </a:schemeClr>
        </a:solidFill>
      </p:bgPr>
    </p:bg>
    <p:spTree>
      <p:nvGrpSpPr>
        <p:cNvPr id="482" name="Shape 482"/>
        <p:cNvGrpSpPr/>
        <p:nvPr/>
      </p:nvGrpSpPr>
      <p:grpSpPr>
        <a:xfrm>
          <a:off x="0" y="0"/>
          <a:ext cx="0" cy="0"/>
          <a:chOff x="0" y="0"/>
          <a:chExt cx="0" cy="0"/>
        </a:xfrm>
      </p:grpSpPr>
      <p:sp>
        <p:nvSpPr>
          <p:cNvPr id="483" name="Google Shape;483;p36"/>
          <p:cNvSpPr txBox="1"/>
          <p:nvPr/>
        </p:nvSpPr>
        <p:spPr>
          <a:xfrm>
            <a:off x="0" y="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484" name="Google Shape;484;p36"/>
          <p:cNvPicPr preferRelativeResize="0"/>
          <p:nvPr/>
        </p:nvPicPr>
        <p:blipFill rotWithShape="1">
          <a:blip r:embed="rId3">
            <a:alphaModFix amt="15000"/>
          </a:blip>
          <a:srcRect b="-1" l="0" r="0" t="20071"/>
          <a:stretch/>
        </p:blipFill>
        <p:spPr>
          <a:xfrm>
            <a:off x="-381000" y="-214312"/>
            <a:ext cx="12954000" cy="7286625"/>
          </a:xfrm>
          <a:prstGeom prst="rect">
            <a:avLst/>
          </a:prstGeom>
          <a:noFill/>
          <a:ln>
            <a:noFill/>
          </a:ln>
        </p:spPr>
      </p:pic>
      <p:grpSp>
        <p:nvGrpSpPr>
          <p:cNvPr id="485" name="Google Shape;485;p36"/>
          <p:cNvGrpSpPr/>
          <p:nvPr/>
        </p:nvGrpSpPr>
        <p:grpSpPr>
          <a:xfrm>
            <a:off x="7235" y="17004"/>
            <a:ext cx="12192000" cy="6840996"/>
            <a:chOff x="7235" y="17004"/>
            <a:chExt cx="12192000" cy="6840996"/>
          </a:xfrm>
        </p:grpSpPr>
        <p:cxnSp>
          <p:nvCxnSpPr>
            <p:cNvPr id="486" name="Google Shape;486;p36"/>
            <p:cNvCxnSpPr/>
            <p:nvPr/>
          </p:nvCxnSpPr>
          <p:spPr>
            <a:xfrm>
              <a:off x="7235" y="415284"/>
              <a:ext cx="12192000" cy="1"/>
            </a:xfrm>
            <a:prstGeom prst="straightConnector1">
              <a:avLst/>
            </a:prstGeom>
            <a:noFill/>
            <a:ln cap="flat" cmpd="sng" w="12700">
              <a:solidFill>
                <a:srgbClr val="7F7F7F">
                  <a:alpha val="24705"/>
                </a:srgbClr>
              </a:solidFill>
              <a:prstDash val="solid"/>
              <a:miter lim="8000"/>
              <a:headEnd len="sm" w="sm" type="none"/>
              <a:tailEnd len="sm" w="sm" type="none"/>
            </a:ln>
          </p:spPr>
        </p:cxnSp>
        <p:cxnSp>
          <p:nvCxnSpPr>
            <p:cNvPr id="487" name="Google Shape;487;p36"/>
            <p:cNvCxnSpPr/>
            <p:nvPr/>
          </p:nvCxnSpPr>
          <p:spPr>
            <a:xfrm flipH="1" rot="10800000">
              <a:off x="11903226" y="17004"/>
              <a:ext cx="2592" cy="6840996"/>
            </a:xfrm>
            <a:prstGeom prst="straightConnector1">
              <a:avLst/>
            </a:prstGeom>
            <a:noFill/>
            <a:ln cap="flat" cmpd="sng" w="12700">
              <a:solidFill>
                <a:srgbClr val="7F7F7F">
                  <a:alpha val="24705"/>
                </a:srgbClr>
              </a:solidFill>
              <a:prstDash val="solid"/>
              <a:miter lim="8000"/>
              <a:headEnd len="sm" w="sm" type="none"/>
              <a:tailEnd len="sm" w="sm" type="none"/>
            </a:ln>
          </p:spPr>
        </p:cxnSp>
        <p:cxnSp>
          <p:nvCxnSpPr>
            <p:cNvPr id="488" name="Google Shape;488;p36"/>
            <p:cNvCxnSpPr/>
            <p:nvPr/>
          </p:nvCxnSpPr>
          <p:spPr>
            <a:xfrm>
              <a:off x="7235" y="6481744"/>
              <a:ext cx="12192000" cy="1"/>
            </a:xfrm>
            <a:prstGeom prst="straightConnector1">
              <a:avLst/>
            </a:prstGeom>
            <a:noFill/>
            <a:ln cap="flat" cmpd="sng" w="12700">
              <a:solidFill>
                <a:srgbClr val="7F7F7F">
                  <a:alpha val="24705"/>
                </a:srgbClr>
              </a:solidFill>
              <a:prstDash val="solid"/>
              <a:miter lim="8000"/>
              <a:headEnd len="sm" w="sm" type="none"/>
              <a:tailEnd len="sm" w="sm" type="none"/>
            </a:ln>
          </p:spPr>
        </p:cxnSp>
        <p:cxnSp>
          <p:nvCxnSpPr>
            <p:cNvPr id="489" name="Google Shape;489;p36"/>
            <p:cNvCxnSpPr/>
            <p:nvPr/>
          </p:nvCxnSpPr>
          <p:spPr>
            <a:xfrm flipH="1" rot="10800000">
              <a:off x="582979" y="17004"/>
              <a:ext cx="2592" cy="6840995"/>
            </a:xfrm>
            <a:prstGeom prst="straightConnector1">
              <a:avLst/>
            </a:prstGeom>
            <a:noFill/>
            <a:ln cap="flat" cmpd="sng" w="12700">
              <a:solidFill>
                <a:srgbClr val="7F7F7F">
                  <a:alpha val="24705"/>
                </a:srgbClr>
              </a:solidFill>
              <a:prstDash val="solid"/>
              <a:miter lim="8000"/>
              <a:headEnd len="sm" w="sm" type="none"/>
              <a:tailEnd len="sm" w="sm" type="none"/>
            </a:ln>
          </p:spPr>
        </p:cxnSp>
      </p:grpSp>
      <p:sp>
        <p:nvSpPr>
          <p:cNvPr id="490" name="Google Shape;490;p36"/>
          <p:cNvSpPr/>
          <p:nvPr/>
        </p:nvSpPr>
        <p:spPr>
          <a:xfrm>
            <a:off x="542793" y="420489"/>
            <a:ext cx="608776" cy="608577"/>
          </a:xfrm>
          <a:custGeom>
            <a:rect b="b" l="l" r="r" t="t"/>
            <a:pathLst>
              <a:path extrusionOk="0" h="20595" w="20596">
                <a:moveTo>
                  <a:pt x="0" y="0"/>
                </a:moveTo>
                <a:lnTo>
                  <a:pt x="0" y="11107"/>
                </a:lnTo>
                <a:lnTo>
                  <a:pt x="94" y="11107"/>
                </a:lnTo>
                <a:cubicBezTo>
                  <a:pt x="279" y="13466"/>
                  <a:pt x="1231" y="15777"/>
                  <a:pt x="3034" y="17581"/>
                </a:cubicBezTo>
                <a:cubicBezTo>
                  <a:pt x="7052" y="21600"/>
                  <a:pt x="13565" y="21600"/>
                  <a:pt x="17582" y="17581"/>
                </a:cubicBezTo>
                <a:cubicBezTo>
                  <a:pt x="21600" y="13562"/>
                  <a:pt x="21600" y="7041"/>
                  <a:pt x="17582" y="3022"/>
                </a:cubicBezTo>
                <a:cubicBezTo>
                  <a:pt x="15747" y="1186"/>
                  <a:pt x="13391" y="239"/>
                  <a:pt x="10990" y="81"/>
                </a:cubicBezTo>
                <a:lnTo>
                  <a:pt x="10990" y="0"/>
                </a:lnTo>
                <a:lnTo>
                  <a:pt x="0" y="0"/>
                </a:lnTo>
                <a:close/>
                <a:moveTo>
                  <a:pt x="4404" y="10496"/>
                </a:moveTo>
                <a:lnTo>
                  <a:pt x="16213" y="10496"/>
                </a:lnTo>
                <a:cubicBezTo>
                  <a:pt x="16214" y="12009"/>
                  <a:pt x="15634" y="13519"/>
                  <a:pt x="14481" y="14673"/>
                </a:cubicBezTo>
                <a:cubicBezTo>
                  <a:pt x="12176" y="16979"/>
                  <a:pt x="8441" y="16979"/>
                  <a:pt x="6136" y="14673"/>
                </a:cubicBezTo>
                <a:cubicBezTo>
                  <a:pt x="4982" y="13519"/>
                  <a:pt x="4403" y="12009"/>
                  <a:pt x="4404" y="10496"/>
                </a:cubicBezTo>
                <a:close/>
              </a:path>
            </a:pathLst>
          </a:cu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491" name="Google Shape;491;p36"/>
          <p:cNvSpPr txBox="1"/>
          <p:nvPr/>
        </p:nvSpPr>
        <p:spPr>
          <a:xfrm>
            <a:off x="5406224" y="2345284"/>
            <a:ext cx="5785007" cy="203075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i="0" lang="en-US" sz="4000" u="none" cap="none" strike="noStrike">
                <a:solidFill>
                  <a:schemeClr val="accent1"/>
                </a:solidFill>
                <a:latin typeface="Catamaran"/>
                <a:ea typeface="Catamaran"/>
                <a:cs typeface="Catamaran"/>
                <a:sym typeface="Catamaran"/>
              </a:rPr>
              <a:t>Conclusion &amp; </a:t>
            </a:r>
            <a:r>
              <a:rPr b="1" lang="en-US" sz="4000">
                <a:solidFill>
                  <a:schemeClr val="accent1"/>
                </a:solidFill>
                <a:latin typeface="Catamaran"/>
                <a:ea typeface="Catamaran"/>
                <a:cs typeface="Catamaran"/>
                <a:sym typeface="Catamaran"/>
              </a:rPr>
              <a:t>Limitation</a:t>
            </a:r>
            <a:endParaRPr b="1" i="0" sz="1800" u="none" cap="none" strike="noStrike">
              <a:latin typeface="Catamaran"/>
              <a:ea typeface="Catamaran"/>
              <a:cs typeface="Catamaran"/>
              <a:sym typeface="Catamaran"/>
            </a:endParaRPr>
          </a:p>
        </p:txBody>
      </p:sp>
      <p:sp>
        <p:nvSpPr>
          <p:cNvPr id="492" name="Google Shape;492;p36"/>
          <p:cNvSpPr txBox="1"/>
          <p:nvPr/>
        </p:nvSpPr>
        <p:spPr>
          <a:xfrm rot="-5400000">
            <a:off x="-16860" y="2756059"/>
            <a:ext cx="1185294" cy="1151569"/>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493" name="Google Shape;493;p36"/>
          <p:cNvSpPr txBox="1"/>
          <p:nvPr/>
        </p:nvSpPr>
        <p:spPr>
          <a:xfrm>
            <a:off x="2030388" y="1919063"/>
            <a:ext cx="2825563" cy="2825563"/>
          </a:xfrm>
          <a:prstGeom prst="rect">
            <a:avLst/>
          </a:prstGeom>
          <a:solidFill>
            <a:schemeClr val="accent1"/>
          </a:solidFill>
          <a:ln>
            <a:noFill/>
          </a:ln>
        </p:spPr>
        <p:txBody>
          <a:bodyPr anchorCtr="0" anchor="ctr" bIns="108000" lIns="108000" spcFirstLastPara="1" rIns="108000" wrap="square" tIns="108000">
            <a:noAutofit/>
          </a:bodyPr>
          <a:lstStyle/>
          <a:p>
            <a:pPr indent="0" lvl="0" marL="0" marR="0" rtl="0" algn="ctr">
              <a:spcBef>
                <a:spcPts val="0"/>
              </a:spcBef>
              <a:spcAft>
                <a:spcPts val="0"/>
              </a:spcAft>
              <a:buNone/>
            </a:pPr>
            <a:r>
              <a:rPr b="1" lang="en-US" sz="7658">
                <a:solidFill>
                  <a:srgbClr val="FFFFFF"/>
                </a:solidFill>
                <a:latin typeface="Catamaran"/>
                <a:ea typeface="Catamaran"/>
                <a:cs typeface="Catamaran"/>
                <a:sym typeface="Catamaran"/>
              </a:rPr>
              <a:t>06</a:t>
            </a:r>
            <a:endParaRPr b="1" i="0" sz="1800" u="none" cap="none" strike="noStrike">
              <a:latin typeface="Catamaran"/>
              <a:ea typeface="Catamaran"/>
              <a:cs typeface="Catamaran"/>
              <a:sym typeface="Catamaran"/>
            </a:endParaRPr>
          </a:p>
        </p:txBody>
      </p:sp>
      <p:grpSp>
        <p:nvGrpSpPr>
          <p:cNvPr id="494" name="Google Shape;494;p36"/>
          <p:cNvGrpSpPr/>
          <p:nvPr/>
        </p:nvGrpSpPr>
        <p:grpSpPr>
          <a:xfrm>
            <a:off x="2603430" y="5162498"/>
            <a:ext cx="1679478" cy="300458"/>
            <a:chOff x="2603430" y="5162498"/>
            <a:chExt cx="1679478" cy="300458"/>
          </a:xfrm>
        </p:grpSpPr>
        <p:sp>
          <p:nvSpPr>
            <p:cNvPr id="495" name="Google Shape;495;p36"/>
            <p:cNvSpPr/>
            <p:nvPr/>
          </p:nvSpPr>
          <p:spPr>
            <a:xfrm flipH="1">
              <a:off x="3139976" y="5282838"/>
              <a:ext cx="59777" cy="59777"/>
            </a:xfrm>
            <a:prstGeom prst="ellipse">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496" name="Google Shape;496;p36"/>
            <p:cNvSpPr/>
            <p:nvPr/>
          </p:nvSpPr>
          <p:spPr>
            <a:xfrm flipH="1">
              <a:off x="3276628"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497" name="Google Shape;497;p36"/>
            <p:cNvSpPr/>
            <p:nvPr/>
          </p:nvSpPr>
          <p:spPr>
            <a:xfrm flipH="1">
              <a:off x="3413281"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498" name="Google Shape;498;p36"/>
            <p:cNvSpPr/>
            <p:nvPr/>
          </p:nvSpPr>
          <p:spPr>
            <a:xfrm flipH="1">
              <a:off x="3549933"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499" name="Google Shape;499;p36"/>
            <p:cNvSpPr/>
            <p:nvPr/>
          </p:nvSpPr>
          <p:spPr>
            <a:xfrm flipH="1">
              <a:off x="3686586"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500" name="Google Shape;500;p36"/>
            <p:cNvSpPr txBox="1"/>
            <p:nvPr/>
          </p:nvSpPr>
          <p:spPr>
            <a:xfrm flipH="1">
              <a:off x="3982450" y="5162498"/>
              <a:ext cx="300458" cy="30045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cxnSp>
          <p:nvCxnSpPr>
            <p:cNvPr id="501" name="Google Shape;501;p36"/>
            <p:cNvCxnSpPr/>
            <p:nvPr/>
          </p:nvCxnSpPr>
          <p:spPr>
            <a:xfrm>
              <a:off x="4070609" y="5312726"/>
              <a:ext cx="124140" cy="0"/>
            </a:xfrm>
            <a:prstGeom prst="straightConnector1">
              <a:avLst/>
            </a:prstGeom>
            <a:noFill/>
            <a:ln cap="flat" cmpd="sng" w="12700">
              <a:solidFill>
                <a:srgbClr val="FFFFFF"/>
              </a:solidFill>
              <a:prstDash val="solid"/>
              <a:miter lim="8000"/>
              <a:headEnd len="sm" w="sm" type="none"/>
              <a:tailEnd len="sm" w="sm" type="none"/>
            </a:ln>
          </p:spPr>
        </p:cxnSp>
        <p:sp>
          <p:nvSpPr>
            <p:cNvPr id="502" name="Google Shape;502;p36"/>
            <p:cNvSpPr/>
            <p:nvPr/>
          </p:nvSpPr>
          <p:spPr>
            <a:xfrm rot="-2700000">
              <a:off x="4099827" y="5269352"/>
              <a:ext cx="86749" cy="86749"/>
            </a:xfrm>
            <a:custGeom>
              <a:rect b="b" l="l" r="r" t="t"/>
              <a:pathLst>
                <a:path extrusionOk="0" h="252248" w="252248">
                  <a:moveTo>
                    <a:pt x="252248" y="0"/>
                  </a:moveTo>
                  <a:lnTo>
                    <a:pt x="252248" y="252248"/>
                  </a:lnTo>
                  <a:lnTo>
                    <a:pt x="0" y="252248"/>
                  </a:lnTo>
                </a:path>
              </a:pathLst>
            </a:custGeom>
            <a:noFill/>
            <a:ln cap="flat" cmpd="sng" w="12700">
              <a:solidFill>
                <a:srgbClr val="FFFF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503" name="Google Shape;503;p36"/>
            <p:cNvSpPr txBox="1"/>
            <p:nvPr/>
          </p:nvSpPr>
          <p:spPr>
            <a:xfrm>
              <a:off x="2603430" y="5162498"/>
              <a:ext cx="300458" cy="300458"/>
            </a:xfrm>
            <a:prstGeom prst="rect">
              <a:avLst/>
            </a:prstGeom>
            <a:solidFill>
              <a:srgbClr val="7F7F7F">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cxnSp>
          <p:nvCxnSpPr>
            <p:cNvPr id="504" name="Google Shape;504;p36"/>
            <p:cNvCxnSpPr/>
            <p:nvPr/>
          </p:nvCxnSpPr>
          <p:spPr>
            <a:xfrm rot="10800000">
              <a:off x="2691590" y="5312726"/>
              <a:ext cx="124140" cy="0"/>
            </a:xfrm>
            <a:prstGeom prst="straightConnector1">
              <a:avLst/>
            </a:prstGeom>
            <a:noFill/>
            <a:ln cap="flat" cmpd="sng" w="12700">
              <a:solidFill>
                <a:schemeClr val="dk1"/>
              </a:solidFill>
              <a:prstDash val="solid"/>
              <a:miter lim="8000"/>
              <a:headEnd len="sm" w="sm" type="none"/>
              <a:tailEnd len="sm" w="sm" type="none"/>
            </a:ln>
          </p:spPr>
        </p:cxnSp>
        <p:sp>
          <p:nvSpPr>
            <p:cNvPr id="505" name="Google Shape;505;p36"/>
            <p:cNvSpPr/>
            <p:nvPr/>
          </p:nvSpPr>
          <p:spPr>
            <a:xfrm flipH="1" rot="2700000">
              <a:off x="2699763" y="5269352"/>
              <a:ext cx="86749" cy="86749"/>
            </a:xfrm>
            <a:custGeom>
              <a:rect b="b" l="l" r="r" t="t"/>
              <a:pathLst>
                <a:path extrusionOk="0" h="252248" w="252248">
                  <a:moveTo>
                    <a:pt x="252248" y="0"/>
                  </a:moveTo>
                  <a:lnTo>
                    <a:pt x="252248" y="252248"/>
                  </a:lnTo>
                  <a:lnTo>
                    <a:pt x="0" y="252248"/>
                  </a:lnTo>
                </a:path>
              </a:pathLst>
            </a:custGeom>
            <a:no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2d0c9c23082_0_8"/>
          <p:cNvSpPr txBox="1"/>
          <p:nvPr/>
        </p:nvSpPr>
        <p:spPr>
          <a:xfrm>
            <a:off x="780300" y="664142"/>
            <a:ext cx="10745700" cy="432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600">
                <a:solidFill>
                  <a:schemeClr val="accent1"/>
                </a:solidFill>
                <a:latin typeface="Catamaran"/>
                <a:ea typeface="Catamaran"/>
                <a:cs typeface="Catamaran"/>
                <a:sym typeface="Catamaran"/>
              </a:rPr>
              <a:t>Results &amp; Discussion</a:t>
            </a:r>
            <a:endParaRPr b="1" i="0" sz="3600" u="none" cap="none" strike="noStrike">
              <a:solidFill>
                <a:schemeClr val="accent1"/>
              </a:solidFill>
              <a:latin typeface="Catamaran"/>
              <a:ea typeface="Catamaran"/>
              <a:cs typeface="Catamaran"/>
              <a:sym typeface="Catamaran"/>
            </a:endParaRPr>
          </a:p>
        </p:txBody>
      </p:sp>
      <p:sp>
        <p:nvSpPr>
          <p:cNvPr id="511" name="Google Shape;511;g2d0c9c23082_0_8"/>
          <p:cNvSpPr/>
          <p:nvPr/>
        </p:nvSpPr>
        <p:spPr>
          <a:xfrm>
            <a:off x="264152" y="277385"/>
            <a:ext cx="360094" cy="285770"/>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512" name="Google Shape;512;g2d0c9c23082_0_8"/>
          <p:cNvSpPr txBox="1"/>
          <p:nvPr/>
        </p:nvSpPr>
        <p:spPr>
          <a:xfrm>
            <a:off x="710350" y="1343175"/>
            <a:ext cx="10564800" cy="5011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b="1" lang="en-US" sz="2000">
                <a:solidFill>
                  <a:srgbClr val="0D0D0D"/>
                </a:solidFill>
                <a:highlight>
                  <a:srgbClr val="FFFFFF"/>
                </a:highlight>
                <a:latin typeface="Roboto"/>
                <a:ea typeface="Roboto"/>
                <a:cs typeface="Roboto"/>
                <a:sym typeface="Roboto"/>
              </a:rPr>
              <a:t>Overview of Model Performance</a:t>
            </a:r>
            <a:endParaRPr sz="2000">
              <a:solidFill>
                <a:srgbClr val="0D0D0D"/>
              </a:solidFill>
              <a:highlight>
                <a:srgbClr val="FFFFFF"/>
              </a:highlight>
              <a:latin typeface="Roboto"/>
              <a:ea typeface="Roboto"/>
              <a:cs typeface="Roboto"/>
              <a:sym typeface="Roboto"/>
            </a:endParaRPr>
          </a:p>
          <a:p>
            <a:pPr indent="-355600" lvl="0" marL="457200" rtl="0" algn="l">
              <a:lnSpc>
                <a:spcPct val="115000"/>
              </a:lnSpc>
              <a:spcBef>
                <a:spcPts val="200"/>
              </a:spcBef>
              <a:spcAft>
                <a:spcPts val="0"/>
              </a:spcAft>
              <a:buClr>
                <a:srgbClr val="0D0D0D"/>
              </a:buClr>
              <a:buSzPts val="2000"/>
              <a:buFont typeface="Roboto"/>
              <a:buChar char="●"/>
            </a:pPr>
            <a:r>
              <a:rPr lang="en-US" sz="2000">
                <a:solidFill>
                  <a:srgbClr val="0D0D0D"/>
                </a:solidFill>
                <a:highlight>
                  <a:srgbClr val="FFFFFF"/>
                </a:highlight>
                <a:latin typeface="Roboto"/>
                <a:ea typeface="Roboto"/>
                <a:cs typeface="Roboto"/>
                <a:sym typeface="Roboto"/>
              </a:rPr>
              <a:t>Linear Regression: R² = 0.40, MSE = 6,281</a:t>
            </a:r>
            <a:endParaRPr sz="2000">
              <a:solidFill>
                <a:srgbClr val="0D0D0D"/>
              </a:solidFill>
              <a:highlight>
                <a:srgbClr val="FFFFFF"/>
              </a:highlight>
              <a:latin typeface="Roboto"/>
              <a:ea typeface="Roboto"/>
              <a:cs typeface="Roboto"/>
              <a:sym typeface="Roboto"/>
            </a:endParaRPr>
          </a:p>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highlight>
                  <a:srgbClr val="FFFFFF"/>
                </a:highlight>
                <a:latin typeface="Roboto"/>
                <a:ea typeface="Roboto"/>
                <a:cs typeface="Roboto"/>
                <a:sym typeface="Roboto"/>
              </a:rPr>
              <a:t>Random Forest: R² = 0.47, MSE = 5,576</a:t>
            </a:r>
            <a:endParaRPr sz="2000">
              <a:solidFill>
                <a:srgbClr val="0D0D0D"/>
              </a:solidFill>
              <a:highlight>
                <a:srgbClr val="FFFFFF"/>
              </a:highlight>
              <a:latin typeface="Roboto"/>
              <a:ea typeface="Roboto"/>
              <a:cs typeface="Roboto"/>
              <a:sym typeface="Roboto"/>
            </a:endParaRPr>
          </a:p>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highlight>
                  <a:srgbClr val="FFFFFF"/>
                </a:highlight>
                <a:latin typeface="Roboto"/>
                <a:ea typeface="Roboto"/>
                <a:cs typeface="Roboto"/>
                <a:sym typeface="Roboto"/>
              </a:rPr>
              <a:t>Gradient Boosting: Initial R² = 0.46, MSE = 5,707</a:t>
            </a:r>
            <a:endParaRPr sz="2000">
              <a:solidFill>
                <a:srgbClr val="0D0D0D"/>
              </a:solidFill>
              <a:highlight>
                <a:srgbClr val="FFFFFF"/>
              </a:highlight>
              <a:latin typeface="Roboto"/>
              <a:ea typeface="Roboto"/>
              <a:cs typeface="Roboto"/>
              <a:sym typeface="Roboto"/>
            </a:endParaRPr>
          </a:p>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highlight>
                  <a:srgbClr val="FFFFFF"/>
                </a:highlight>
                <a:latin typeface="Roboto"/>
                <a:ea typeface="Roboto"/>
                <a:cs typeface="Roboto"/>
                <a:sym typeface="Roboto"/>
              </a:rPr>
              <a:t>Improved Gradient Boosting with Hyperparameter Tuning: R² = 0.46, MSE = 5,692</a:t>
            </a:r>
            <a:endParaRPr sz="2000">
              <a:solidFill>
                <a:srgbClr val="0D0D0D"/>
              </a:solidFill>
              <a:highlight>
                <a:srgbClr val="FFFFFF"/>
              </a:highlight>
              <a:latin typeface="Roboto"/>
              <a:ea typeface="Roboto"/>
              <a:cs typeface="Roboto"/>
              <a:sym typeface="Roboto"/>
            </a:endParaRPr>
          </a:p>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highlight>
                  <a:srgbClr val="FFFFFF"/>
                </a:highlight>
                <a:latin typeface="Roboto"/>
                <a:ea typeface="Roboto"/>
                <a:cs typeface="Roboto"/>
                <a:sym typeface="Roboto"/>
              </a:rPr>
              <a:t>Advanced Gradient Boosting with Feature Engineering: R² = 0.48, MSE = 5,541</a:t>
            </a:r>
            <a:endParaRPr sz="2000">
              <a:solidFill>
                <a:srgbClr val="0D0D0D"/>
              </a:solidFill>
              <a:highlight>
                <a:srgbClr val="FFFFFF"/>
              </a:highlight>
              <a:latin typeface="Roboto"/>
              <a:ea typeface="Roboto"/>
              <a:cs typeface="Roboto"/>
              <a:sym typeface="Roboto"/>
            </a:endParaRPr>
          </a:p>
          <a:p>
            <a:pPr indent="-342900" lvl="0" marL="457200" rtl="0" algn="l">
              <a:lnSpc>
                <a:spcPct val="115000"/>
              </a:lnSpc>
              <a:spcBef>
                <a:spcPts val="0"/>
              </a:spcBef>
              <a:spcAft>
                <a:spcPts val="0"/>
              </a:spcAft>
              <a:buClr>
                <a:srgbClr val="0D0D0D"/>
              </a:buClr>
              <a:buSzPts val="1800"/>
              <a:buFont typeface="Roboto"/>
              <a:buChar char="●"/>
            </a:pPr>
            <a:r>
              <a:rPr lang="en-US" sz="2000">
                <a:solidFill>
                  <a:srgbClr val="0D0D0D"/>
                </a:solidFill>
                <a:highlight>
                  <a:srgbClr val="FFFFFF"/>
                </a:highlight>
                <a:latin typeface="Roboto"/>
                <a:ea typeface="Roboto"/>
                <a:cs typeface="Roboto"/>
                <a:sym typeface="Roboto"/>
              </a:rPr>
              <a:t>GridSearchCV</a:t>
            </a:r>
            <a:r>
              <a:rPr lang="en-US" sz="2000">
                <a:solidFill>
                  <a:srgbClr val="0D0D0D"/>
                </a:solidFill>
                <a:highlight>
                  <a:srgbClr val="FFFFFF"/>
                </a:highlight>
                <a:latin typeface="Roboto"/>
                <a:ea typeface="Roboto"/>
                <a:cs typeface="Roboto"/>
                <a:sym typeface="Roboto"/>
              </a:rPr>
              <a:t>: R² = 0.51, MSE = 5,238</a:t>
            </a:r>
            <a:endParaRPr sz="2000">
              <a:solidFill>
                <a:srgbClr val="0D0D0D"/>
              </a:solidFill>
              <a:highlight>
                <a:srgbClr val="FFFFFF"/>
              </a:highlight>
              <a:latin typeface="Roboto"/>
              <a:ea typeface="Roboto"/>
              <a:cs typeface="Roboto"/>
              <a:sym typeface="Roboto"/>
            </a:endParaRPr>
          </a:p>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highlight>
                  <a:srgbClr val="FFFFFF"/>
                </a:highlight>
                <a:latin typeface="Roboto"/>
                <a:ea typeface="Roboto"/>
                <a:cs typeface="Roboto"/>
                <a:sym typeface="Roboto"/>
              </a:rPr>
              <a:t>Deep Learning Model:</a:t>
            </a:r>
            <a:r>
              <a:rPr lang="en-US" sz="2000">
                <a:solidFill>
                  <a:srgbClr val="0D0D0D"/>
                </a:solidFill>
                <a:highlight>
                  <a:srgbClr val="FFFFFF"/>
                </a:highlight>
                <a:latin typeface="Roboto"/>
                <a:ea typeface="Roboto"/>
                <a:cs typeface="Roboto"/>
                <a:sym typeface="Roboto"/>
              </a:rPr>
              <a:t> R² = 0.564, MSE = 2019</a:t>
            </a:r>
            <a:endParaRPr sz="2000">
              <a:solidFill>
                <a:srgbClr val="0D0D0D"/>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a:solidFill>
                <a:srgbClr val="0D0D0D"/>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alpha val="4710"/>
          </a:schemeClr>
        </a:solidFill>
      </p:bgPr>
    </p:bg>
    <p:spTree>
      <p:nvGrpSpPr>
        <p:cNvPr id="516" name="Shape 516"/>
        <p:cNvGrpSpPr/>
        <p:nvPr/>
      </p:nvGrpSpPr>
      <p:grpSpPr>
        <a:xfrm>
          <a:off x="0" y="0"/>
          <a:ext cx="0" cy="0"/>
          <a:chOff x="0" y="0"/>
          <a:chExt cx="0" cy="0"/>
        </a:xfrm>
      </p:grpSpPr>
      <p:sp>
        <p:nvSpPr>
          <p:cNvPr id="517" name="Google Shape;517;g2d0c9c23082_0_13"/>
          <p:cNvSpPr txBox="1"/>
          <p:nvPr/>
        </p:nvSpPr>
        <p:spPr>
          <a:xfrm>
            <a:off x="0" y="0"/>
            <a:ext cx="12306300" cy="699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518" name="Google Shape;518;g2d0c9c23082_0_13"/>
          <p:cNvPicPr preferRelativeResize="0"/>
          <p:nvPr/>
        </p:nvPicPr>
        <p:blipFill rotWithShape="1">
          <a:blip r:embed="rId3">
            <a:alphaModFix amt="15000"/>
          </a:blip>
          <a:srcRect b="0" l="0" r="0" t="20070"/>
          <a:stretch/>
        </p:blipFill>
        <p:spPr>
          <a:xfrm>
            <a:off x="-381000" y="-214312"/>
            <a:ext cx="12954000" cy="7286625"/>
          </a:xfrm>
          <a:prstGeom prst="rect">
            <a:avLst/>
          </a:prstGeom>
          <a:noFill/>
          <a:ln>
            <a:noFill/>
          </a:ln>
        </p:spPr>
      </p:pic>
      <p:grpSp>
        <p:nvGrpSpPr>
          <p:cNvPr id="519" name="Google Shape;519;g2d0c9c23082_0_13"/>
          <p:cNvGrpSpPr/>
          <p:nvPr/>
        </p:nvGrpSpPr>
        <p:grpSpPr>
          <a:xfrm>
            <a:off x="5797026" y="6550320"/>
            <a:ext cx="597900" cy="615300"/>
            <a:chOff x="5797026" y="6550320"/>
            <a:chExt cx="597900" cy="615300"/>
          </a:xfrm>
        </p:grpSpPr>
        <p:sp>
          <p:nvSpPr>
            <p:cNvPr id="520" name="Google Shape;520;g2d0c9c23082_0_13"/>
            <p:cNvSpPr txBox="1"/>
            <p:nvPr/>
          </p:nvSpPr>
          <p:spPr>
            <a:xfrm rot="5400000">
              <a:off x="5788326" y="6559020"/>
              <a:ext cx="615300" cy="597900"/>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521" name="Google Shape;521;g2d0c9c23082_0_13"/>
            <p:cNvSpPr/>
            <p:nvPr/>
          </p:nvSpPr>
          <p:spPr>
            <a:xfrm>
              <a:off x="5988050" y="6647010"/>
              <a:ext cx="216000" cy="1143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
        <p:nvSpPr>
          <p:cNvPr id="522" name="Google Shape;522;g2d0c9c23082_0_13"/>
          <p:cNvSpPr/>
          <p:nvPr/>
        </p:nvSpPr>
        <p:spPr>
          <a:xfrm>
            <a:off x="624150" y="1320550"/>
            <a:ext cx="6047700" cy="5040900"/>
          </a:xfrm>
          <a:prstGeom prst="roundRect">
            <a:avLst>
              <a:gd fmla="val 2603" name="adj"/>
            </a:avLst>
          </a:prstGeom>
          <a:solidFill>
            <a:schemeClr val="lt1"/>
          </a:solidFill>
          <a:ln>
            <a:noFill/>
          </a:ln>
          <a:effectLst>
            <a:outerShdw blurRad="342900" sx="102000" rotWithShape="0" algn="ctr" sy="102000">
              <a:srgbClr val="000000">
                <a:alpha val="78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523" name="Google Shape;523;g2d0c9c23082_0_13"/>
          <p:cNvSpPr txBox="1"/>
          <p:nvPr/>
        </p:nvSpPr>
        <p:spPr>
          <a:xfrm>
            <a:off x="930625" y="2057075"/>
            <a:ext cx="4452600" cy="2583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524" name="Google Shape;524;g2d0c9c23082_0_13"/>
          <p:cNvSpPr/>
          <p:nvPr/>
        </p:nvSpPr>
        <p:spPr>
          <a:xfrm>
            <a:off x="1695765" y="1320548"/>
            <a:ext cx="826500" cy="523800"/>
          </a:xfrm>
          <a:prstGeom prst="round2DiagRect">
            <a:avLst>
              <a:gd fmla="val 28766" name="adj1"/>
              <a:gd fmla="val 0" name="adj2"/>
            </a:avLst>
          </a:prstGeom>
          <a:gradFill>
            <a:gsLst>
              <a:gs pos="0">
                <a:srgbClr val="4ABC96"/>
              </a:gs>
              <a:gs pos="85000">
                <a:schemeClr val="accent1"/>
              </a:gs>
              <a:gs pos="100000">
                <a:schemeClr val="accent1"/>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525" name="Google Shape;525;g2d0c9c23082_0_13"/>
          <p:cNvSpPr/>
          <p:nvPr/>
        </p:nvSpPr>
        <p:spPr>
          <a:xfrm rot="10800000">
            <a:off x="10103825" y="4579658"/>
            <a:ext cx="257516" cy="244893"/>
          </a:xfrm>
          <a:custGeom>
            <a:rect b="b" l="l" r="r" t="t"/>
            <a:pathLst>
              <a:path extrusionOk="0" h="1009867" w="1009867">
                <a:moveTo>
                  <a:pt x="504933" y="1009867"/>
                </a:moveTo>
                <a:lnTo>
                  <a:pt x="504934" y="1009866"/>
                </a:lnTo>
                <a:cubicBezTo>
                  <a:pt x="432312" y="1009866"/>
                  <a:pt x="373440" y="950994"/>
                  <a:pt x="373440" y="878372"/>
                </a:cubicBezTo>
                <a:lnTo>
                  <a:pt x="373440" y="636427"/>
                </a:lnTo>
                <a:lnTo>
                  <a:pt x="131494" y="636427"/>
                </a:lnTo>
                <a:cubicBezTo>
                  <a:pt x="58872" y="636427"/>
                  <a:pt x="0" y="577555"/>
                  <a:pt x="0" y="504933"/>
                </a:cubicBezTo>
                <a:cubicBezTo>
                  <a:pt x="0" y="432311"/>
                  <a:pt x="58872" y="373439"/>
                  <a:pt x="131494" y="373439"/>
                </a:cubicBezTo>
                <a:lnTo>
                  <a:pt x="373440" y="373439"/>
                </a:lnTo>
                <a:lnTo>
                  <a:pt x="373440" y="131494"/>
                </a:lnTo>
                <a:cubicBezTo>
                  <a:pt x="373440" y="58872"/>
                  <a:pt x="432312" y="0"/>
                  <a:pt x="504934" y="0"/>
                </a:cubicBezTo>
                <a:cubicBezTo>
                  <a:pt x="577556" y="0"/>
                  <a:pt x="636428" y="58872"/>
                  <a:pt x="636428" y="131494"/>
                </a:cubicBezTo>
                <a:lnTo>
                  <a:pt x="636428" y="373439"/>
                </a:lnTo>
                <a:lnTo>
                  <a:pt x="878373" y="373440"/>
                </a:lnTo>
                <a:cubicBezTo>
                  <a:pt x="950995" y="373440"/>
                  <a:pt x="1009867" y="432312"/>
                  <a:pt x="1009867" y="504934"/>
                </a:cubicBezTo>
                <a:lnTo>
                  <a:pt x="1009866" y="504933"/>
                </a:lnTo>
                <a:cubicBezTo>
                  <a:pt x="1009866" y="577555"/>
                  <a:pt x="950994" y="636427"/>
                  <a:pt x="878372" y="636427"/>
                </a:cubicBezTo>
                <a:lnTo>
                  <a:pt x="636428" y="636427"/>
                </a:lnTo>
                <a:lnTo>
                  <a:pt x="636427" y="878373"/>
                </a:lnTo>
                <a:cubicBezTo>
                  <a:pt x="636427" y="950995"/>
                  <a:pt x="577555" y="1009867"/>
                  <a:pt x="504933" y="1009867"/>
                </a:cubicBezTo>
                <a:close/>
              </a:path>
            </a:pathLst>
          </a:custGeom>
          <a:solidFill>
            <a:srgbClr val="C1E9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526" name="Google Shape;526;g2d0c9c23082_0_13"/>
          <p:cNvSpPr txBox="1"/>
          <p:nvPr/>
        </p:nvSpPr>
        <p:spPr>
          <a:xfrm>
            <a:off x="1957572" y="1413143"/>
            <a:ext cx="701700" cy="338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i="0" sz="1800" u="none" cap="none" strike="noStrike">
              <a:latin typeface="Catamaran"/>
              <a:ea typeface="Catamaran"/>
              <a:cs typeface="Catamaran"/>
              <a:sym typeface="Catamaran"/>
            </a:endParaRPr>
          </a:p>
        </p:txBody>
      </p:sp>
      <p:sp>
        <p:nvSpPr>
          <p:cNvPr id="527" name="Google Shape;527;g2d0c9c23082_0_13"/>
          <p:cNvSpPr/>
          <p:nvPr/>
        </p:nvSpPr>
        <p:spPr>
          <a:xfrm>
            <a:off x="264152" y="277385"/>
            <a:ext cx="360094" cy="285770"/>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528" name="Google Shape;528;g2d0c9c23082_0_13"/>
          <p:cNvSpPr txBox="1"/>
          <p:nvPr/>
        </p:nvSpPr>
        <p:spPr>
          <a:xfrm>
            <a:off x="780300" y="664142"/>
            <a:ext cx="10745700" cy="4320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SzPts val="1100"/>
              <a:buNone/>
            </a:pPr>
            <a:r>
              <a:rPr lang="en-US" sz="2500">
                <a:solidFill>
                  <a:schemeClr val="dk1"/>
                </a:solidFill>
                <a:latin typeface="Advent Pro"/>
                <a:ea typeface="Advent Pro"/>
                <a:cs typeface="Advent Pro"/>
                <a:sym typeface="Advent Pro"/>
              </a:rPr>
              <a:t>Overfitting vs. Underfitting:</a:t>
            </a:r>
            <a:endParaRPr b="1" sz="5100">
              <a:solidFill>
                <a:schemeClr val="accent1"/>
              </a:solidFill>
              <a:latin typeface="Advent Pro"/>
              <a:ea typeface="Advent Pro"/>
              <a:cs typeface="Advent Pro"/>
              <a:sym typeface="Advent Pro"/>
            </a:endParaRPr>
          </a:p>
        </p:txBody>
      </p:sp>
      <p:sp>
        <p:nvSpPr>
          <p:cNvPr id="529" name="Google Shape;529;g2d0c9c23082_0_13"/>
          <p:cNvSpPr txBox="1"/>
          <p:nvPr/>
        </p:nvSpPr>
        <p:spPr>
          <a:xfrm>
            <a:off x="1456475" y="1968450"/>
            <a:ext cx="56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30" name="Google Shape;530;g2d0c9c23082_0_13"/>
          <p:cNvSpPr txBox="1"/>
          <p:nvPr/>
        </p:nvSpPr>
        <p:spPr>
          <a:xfrm>
            <a:off x="907675" y="1858575"/>
            <a:ext cx="5330700" cy="3974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Overfitting</a:t>
            </a:r>
            <a:r>
              <a:rPr lang="en-US" sz="1800">
                <a:solidFill>
                  <a:schemeClr val="dk1"/>
                </a:solidFill>
              </a:rPr>
              <a:t>: If any model had a considerably higher performance on training data compared to test data, it might be overfitting.</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Underfitting</a:t>
            </a:r>
            <a:r>
              <a:rPr lang="en-US" sz="1800">
                <a:solidFill>
                  <a:schemeClr val="dk1"/>
                </a:solidFill>
              </a:rPr>
              <a:t>: Conversely, if models are too simple to capture the data complexity, they might underfit, leading to low R² values across both training and testing phases.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Model Assumptions: </a:t>
            </a:r>
            <a:r>
              <a:rPr lang="en-US" sz="1800">
                <a:solidFill>
                  <a:schemeClr val="dk1"/>
                </a:solidFill>
              </a:rPr>
              <a:t>For instance, linear regression assumes a linear relationship between features and the target variable. If this assumption doesn't hold (which is common in real-world data), the model will likely underperform.</a:t>
            </a:r>
            <a:endParaRPr sz="1800">
              <a:solidFill>
                <a:schemeClr val="dk1"/>
              </a:solidFill>
            </a:endParaRPr>
          </a:p>
          <a:p>
            <a:pPr indent="0" lvl="0" marL="0" rtl="0" algn="l">
              <a:spcBef>
                <a:spcPts val="0"/>
              </a:spcBef>
              <a:spcAft>
                <a:spcPts val="0"/>
              </a:spcAft>
              <a:buNone/>
            </a:pPr>
            <a:r>
              <a:t/>
            </a:r>
            <a:endParaRPr b="1" sz="1700">
              <a:solidFill>
                <a:schemeClr val="accent3"/>
              </a:solidFill>
            </a:endParaRPr>
          </a:p>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2d0c9c23082_2_74"/>
          <p:cNvSpPr txBox="1"/>
          <p:nvPr/>
        </p:nvSpPr>
        <p:spPr>
          <a:xfrm>
            <a:off x="618775" y="635950"/>
            <a:ext cx="10641300" cy="520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3600">
                <a:solidFill>
                  <a:schemeClr val="accent1"/>
                </a:solidFill>
                <a:latin typeface="Catamaran"/>
                <a:ea typeface="Catamaran"/>
                <a:cs typeface="Catamaran"/>
                <a:sym typeface="Catamaran"/>
              </a:rPr>
              <a:t>Discussion on Low R</a:t>
            </a:r>
            <a:r>
              <a:rPr b="1" lang="en-US" sz="3600">
                <a:solidFill>
                  <a:schemeClr val="accent1"/>
                </a:solidFill>
                <a:latin typeface="Catamaran"/>
                <a:ea typeface="Catamaran"/>
                <a:cs typeface="Catamaran"/>
                <a:sym typeface="Catamaran"/>
              </a:rPr>
              <a:t>² Value</a:t>
            </a:r>
            <a:endParaRPr b="1" sz="3600">
              <a:solidFill>
                <a:schemeClr val="accent1"/>
              </a:solidFill>
              <a:latin typeface="Catamaran"/>
              <a:ea typeface="Catamaran"/>
              <a:cs typeface="Catamaran"/>
              <a:sym typeface="Catamaran"/>
            </a:endParaRPr>
          </a:p>
          <a:p>
            <a:pPr indent="0" lvl="0" marL="0" marR="0" rtl="0" algn="l">
              <a:lnSpc>
                <a:spcPct val="100000"/>
              </a:lnSpc>
              <a:spcBef>
                <a:spcPts val="0"/>
              </a:spcBef>
              <a:spcAft>
                <a:spcPts val="0"/>
              </a:spcAft>
              <a:buNone/>
            </a:pPr>
            <a:r>
              <a:t/>
            </a:r>
            <a:endParaRPr b="1" sz="3600">
              <a:solidFill>
                <a:schemeClr val="accent1"/>
              </a:solidFill>
              <a:latin typeface="Catamaran"/>
              <a:ea typeface="Catamaran"/>
              <a:cs typeface="Catamaran"/>
              <a:sym typeface="Catamaran"/>
            </a:endParaRPr>
          </a:p>
          <a:p>
            <a:pPr indent="-349250" lvl="0" marL="457200" rtl="0" algn="l">
              <a:lnSpc>
                <a:spcPct val="115000"/>
              </a:lnSpc>
              <a:spcBef>
                <a:spcPts val="0"/>
              </a:spcBef>
              <a:spcAft>
                <a:spcPts val="0"/>
              </a:spcAft>
              <a:buClr>
                <a:srgbClr val="0D0D0D"/>
              </a:buClr>
              <a:buSzPts val="1900"/>
              <a:buFont typeface="Roboto"/>
              <a:buAutoNum type="arabicPeriod"/>
            </a:pPr>
            <a:r>
              <a:rPr lang="en-US" sz="1900">
                <a:solidFill>
                  <a:srgbClr val="0D0D0D"/>
                </a:solidFill>
                <a:highlight>
                  <a:srgbClr val="FFFFFF"/>
                </a:highlight>
                <a:latin typeface="Roboto"/>
                <a:ea typeface="Roboto"/>
                <a:cs typeface="Roboto"/>
                <a:sym typeface="Roboto"/>
              </a:rPr>
              <a:t>Complexity of the Dataset: The dataset might have a high level of inherent variability that simple or even complex models struggle to capture fully. Features in the dataset may not provide enough information to predict outcomes accurately.</a:t>
            </a:r>
            <a:endParaRPr sz="1900">
              <a:solidFill>
                <a:srgbClr val="0D0D0D"/>
              </a:solidFill>
              <a:highlight>
                <a:srgbClr val="FFFFFF"/>
              </a:highlight>
              <a:latin typeface="Roboto"/>
              <a:ea typeface="Roboto"/>
              <a:cs typeface="Roboto"/>
              <a:sym typeface="Roboto"/>
            </a:endParaRPr>
          </a:p>
          <a:p>
            <a:pPr indent="-349250" lvl="0" marL="457200" rtl="0" algn="l">
              <a:lnSpc>
                <a:spcPct val="115000"/>
              </a:lnSpc>
              <a:spcBef>
                <a:spcPts val="0"/>
              </a:spcBef>
              <a:spcAft>
                <a:spcPts val="0"/>
              </a:spcAft>
              <a:buClr>
                <a:srgbClr val="0D0D0D"/>
              </a:buClr>
              <a:buSzPts val="1900"/>
              <a:buFont typeface="Roboto"/>
              <a:buAutoNum type="arabicPeriod"/>
            </a:pPr>
            <a:r>
              <a:rPr lang="en-US" sz="1900">
                <a:solidFill>
                  <a:srgbClr val="0D0D0D"/>
                </a:solidFill>
                <a:highlight>
                  <a:srgbClr val="FFFFFF"/>
                </a:highlight>
                <a:latin typeface="Roboto"/>
                <a:ea typeface="Roboto"/>
                <a:cs typeface="Roboto"/>
                <a:sym typeface="Roboto"/>
              </a:rPr>
              <a:t>Quality and Quantity of Data: If the data has issues like missing values, insufficient records, or noisy data, models may not learn effectively. </a:t>
            </a:r>
            <a:endParaRPr sz="1900">
              <a:solidFill>
                <a:srgbClr val="0D0D0D"/>
              </a:solidFill>
              <a:highlight>
                <a:srgbClr val="FFFFFF"/>
              </a:highlight>
              <a:latin typeface="Roboto"/>
              <a:ea typeface="Roboto"/>
              <a:cs typeface="Roboto"/>
              <a:sym typeface="Roboto"/>
            </a:endParaRPr>
          </a:p>
          <a:p>
            <a:pPr indent="-349250" lvl="0" marL="457200" rtl="0" algn="l">
              <a:lnSpc>
                <a:spcPct val="115000"/>
              </a:lnSpc>
              <a:spcBef>
                <a:spcPts val="0"/>
              </a:spcBef>
              <a:spcAft>
                <a:spcPts val="0"/>
              </a:spcAft>
              <a:buClr>
                <a:srgbClr val="0D0D0D"/>
              </a:buClr>
              <a:buSzPts val="1900"/>
              <a:buFont typeface="Roboto"/>
              <a:buAutoNum type="arabicPeriod"/>
            </a:pPr>
            <a:r>
              <a:rPr lang="en-US" sz="1900">
                <a:solidFill>
                  <a:srgbClr val="0D0D0D"/>
                </a:solidFill>
                <a:highlight>
                  <a:srgbClr val="FFFFFF"/>
                </a:highlight>
                <a:latin typeface="Roboto"/>
                <a:ea typeface="Roboto"/>
                <a:cs typeface="Roboto"/>
                <a:sym typeface="Roboto"/>
              </a:rPr>
              <a:t>Feature Relevance: The features used may not have a strong predictive relationship with the target variable. This can be a limitation if the dataset lacks fields that are significant predictors of the outcome.</a:t>
            </a:r>
            <a:endParaRPr sz="19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alpha val="4705"/>
          </a:schemeClr>
        </a:solidFill>
      </p:bgPr>
    </p:bg>
    <p:spTree>
      <p:nvGrpSpPr>
        <p:cNvPr id="83" name="Shape 83"/>
        <p:cNvGrpSpPr/>
        <p:nvPr/>
      </p:nvGrpSpPr>
      <p:grpSpPr>
        <a:xfrm>
          <a:off x="0" y="0"/>
          <a:ext cx="0" cy="0"/>
          <a:chOff x="0" y="0"/>
          <a:chExt cx="0" cy="0"/>
        </a:xfrm>
      </p:grpSpPr>
      <p:sp>
        <p:nvSpPr>
          <p:cNvPr id="84" name="Google Shape;84;p4"/>
          <p:cNvSpPr txBox="1"/>
          <p:nvPr/>
        </p:nvSpPr>
        <p:spPr>
          <a:xfrm>
            <a:off x="0" y="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85" name="Google Shape;85;p4"/>
          <p:cNvPicPr preferRelativeResize="0"/>
          <p:nvPr/>
        </p:nvPicPr>
        <p:blipFill rotWithShape="1">
          <a:blip r:embed="rId3">
            <a:alphaModFix amt="15000"/>
          </a:blip>
          <a:srcRect b="-1" l="0" r="0" t="20071"/>
          <a:stretch/>
        </p:blipFill>
        <p:spPr>
          <a:xfrm>
            <a:off x="-381000" y="-214312"/>
            <a:ext cx="12954000" cy="7286625"/>
          </a:xfrm>
          <a:prstGeom prst="rect">
            <a:avLst/>
          </a:prstGeom>
          <a:noFill/>
          <a:ln>
            <a:noFill/>
          </a:ln>
        </p:spPr>
      </p:pic>
      <p:grpSp>
        <p:nvGrpSpPr>
          <p:cNvPr id="86" name="Google Shape;86;p4"/>
          <p:cNvGrpSpPr/>
          <p:nvPr/>
        </p:nvGrpSpPr>
        <p:grpSpPr>
          <a:xfrm>
            <a:off x="5797074" y="6550320"/>
            <a:ext cx="597852" cy="615360"/>
            <a:chOff x="5797074" y="6550320"/>
            <a:chExt cx="597852" cy="615360"/>
          </a:xfrm>
        </p:grpSpPr>
        <p:sp>
          <p:nvSpPr>
            <p:cNvPr id="87" name="Google Shape;87;p4"/>
            <p:cNvSpPr txBox="1"/>
            <p:nvPr/>
          </p:nvSpPr>
          <p:spPr>
            <a:xfrm rot="5400000">
              <a:off x="5788320" y="6559074"/>
              <a:ext cx="615360" cy="597852"/>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88" name="Google Shape;88;p4"/>
            <p:cNvSpPr/>
            <p:nvPr/>
          </p:nvSpPr>
          <p:spPr>
            <a:xfrm>
              <a:off x="5988050" y="6647010"/>
              <a:ext cx="215900" cy="1143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pic>
        <p:nvPicPr>
          <p:cNvPr id="89" name="Google Shape;89;p4"/>
          <p:cNvPicPr preferRelativeResize="0"/>
          <p:nvPr/>
        </p:nvPicPr>
        <p:blipFill rotWithShape="1">
          <a:blip r:embed="rId4">
            <a:alphaModFix/>
          </a:blip>
          <a:srcRect b="0" l="0" r="0" t="0"/>
          <a:stretch/>
        </p:blipFill>
        <p:spPr>
          <a:xfrm>
            <a:off x="992750" y="1405238"/>
            <a:ext cx="2877561" cy="2158171"/>
          </a:xfrm>
          <a:prstGeom prst="rect">
            <a:avLst/>
          </a:prstGeom>
          <a:noFill/>
          <a:ln>
            <a:noFill/>
          </a:ln>
        </p:spPr>
      </p:pic>
      <p:pic>
        <p:nvPicPr>
          <p:cNvPr id="90" name="Google Shape;90;p4"/>
          <p:cNvPicPr preferRelativeResize="0"/>
          <p:nvPr/>
        </p:nvPicPr>
        <p:blipFill rotWithShape="1">
          <a:blip r:embed="rId5">
            <a:alphaModFix/>
          </a:blip>
          <a:srcRect b="0" l="0" r="0" t="0"/>
          <a:stretch/>
        </p:blipFill>
        <p:spPr>
          <a:xfrm>
            <a:off x="4059857" y="1389776"/>
            <a:ext cx="2877561" cy="2158171"/>
          </a:xfrm>
          <a:prstGeom prst="rect">
            <a:avLst/>
          </a:prstGeom>
          <a:noFill/>
          <a:ln>
            <a:noFill/>
          </a:ln>
        </p:spPr>
      </p:pic>
      <p:pic>
        <p:nvPicPr>
          <p:cNvPr id="91" name="Google Shape;91;p4"/>
          <p:cNvPicPr preferRelativeResize="0"/>
          <p:nvPr/>
        </p:nvPicPr>
        <p:blipFill rotWithShape="1">
          <a:blip r:embed="rId6">
            <a:alphaModFix/>
          </a:blip>
          <a:srcRect b="0" l="0" r="0" t="0"/>
          <a:stretch/>
        </p:blipFill>
        <p:spPr>
          <a:xfrm>
            <a:off x="7126964" y="1389775"/>
            <a:ext cx="4060288" cy="2158171"/>
          </a:xfrm>
          <a:prstGeom prst="rect">
            <a:avLst/>
          </a:prstGeom>
          <a:noFill/>
          <a:ln>
            <a:noFill/>
          </a:ln>
        </p:spPr>
      </p:pic>
      <p:pic>
        <p:nvPicPr>
          <p:cNvPr id="92" name="Google Shape;92;p4"/>
          <p:cNvPicPr preferRelativeResize="0"/>
          <p:nvPr/>
        </p:nvPicPr>
        <p:blipFill rotWithShape="1">
          <a:blip r:embed="rId7">
            <a:alphaModFix/>
          </a:blip>
          <a:srcRect b="0" l="0" r="0" t="0"/>
          <a:stretch/>
        </p:blipFill>
        <p:spPr>
          <a:xfrm>
            <a:off x="992750" y="3741821"/>
            <a:ext cx="5944115" cy="2158171"/>
          </a:xfrm>
          <a:prstGeom prst="rect">
            <a:avLst/>
          </a:prstGeom>
          <a:noFill/>
          <a:ln>
            <a:noFill/>
          </a:ln>
        </p:spPr>
      </p:pic>
      <p:sp>
        <p:nvSpPr>
          <p:cNvPr id="93" name="Google Shape;93;p4"/>
          <p:cNvSpPr txBox="1"/>
          <p:nvPr/>
        </p:nvSpPr>
        <p:spPr>
          <a:xfrm>
            <a:off x="10572207" y="5947700"/>
            <a:ext cx="1619794" cy="28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94" name="Google Shape;94;p4"/>
          <p:cNvSpPr txBox="1"/>
          <p:nvPr/>
        </p:nvSpPr>
        <p:spPr>
          <a:xfrm>
            <a:off x="7126964" y="3748673"/>
            <a:ext cx="4059588" cy="1848688"/>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Catamaran"/>
                <a:ea typeface="Catamaran"/>
                <a:cs typeface="Catamaran"/>
                <a:sym typeface="Catamaran"/>
              </a:rPr>
              <a:t>The main idea of this project is to use the </a:t>
            </a:r>
            <a:r>
              <a:rPr b="1" lang="en-US">
                <a:solidFill>
                  <a:schemeClr val="accent1"/>
                </a:solidFill>
                <a:latin typeface="Catamaran"/>
                <a:ea typeface="Catamaran"/>
                <a:cs typeface="Catamaran"/>
                <a:sym typeface="Catamaran"/>
              </a:rPr>
              <a:t>NYC Airbnb Open Data</a:t>
            </a:r>
            <a:r>
              <a:rPr lang="en-US">
                <a:solidFill>
                  <a:schemeClr val="dk1"/>
                </a:solidFill>
                <a:latin typeface="Catamaran"/>
                <a:ea typeface="Catamaran"/>
                <a:cs typeface="Catamaran"/>
                <a:sym typeface="Catamaran"/>
              </a:rPr>
              <a:t> to conduct a comprehensive </a:t>
            </a:r>
            <a:r>
              <a:rPr b="1" lang="en-US">
                <a:solidFill>
                  <a:schemeClr val="accent1"/>
                </a:solidFill>
                <a:latin typeface="Catamaran"/>
                <a:ea typeface="Catamaran"/>
                <a:cs typeface="Catamaran"/>
                <a:sym typeface="Catamaran"/>
              </a:rPr>
              <a:t>analysis</a:t>
            </a:r>
            <a:r>
              <a:rPr lang="en-US">
                <a:solidFill>
                  <a:schemeClr val="dk1"/>
                </a:solidFill>
                <a:latin typeface="Catamaran"/>
                <a:ea typeface="Catamaran"/>
                <a:cs typeface="Catamaran"/>
                <a:sym typeface="Catamaran"/>
              </a:rPr>
              <a:t> that will yield actionable insights for both hosts and potential renters. </a:t>
            </a:r>
            <a:endParaRPr>
              <a:solidFill>
                <a:schemeClr val="dk1"/>
              </a:solidFill>
              <a:latin typeface="Catamaran"/>
              <a:ea typeface="Catamaran"/>
              <a:cs typeface="Catamaran"/>
              <a:sym typeface="Catamara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atamaran"/>
              <a:ea typeface="Catamaran"/>
              <a:cs typeface="Catamaran"/>
              <a:sym typeface="Catamaran"/>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Catamaran"/>
                <a:ea typeface="Catamaran"/>
                <a:cs typeface="Catamaran"/>
                <a:sym typeface="Catamaran"/>
              </a:rPr>
              <a:t>By delving into Airbnb's extensive dataset, we hope to uncover patterns, trends, and factors </a:t>
            </a:r>
            <a:r>
              <a:rPr b="1" lang="en-US">
                <a:solidFill>
                  <a:schemeClr val="accent1"/>
                </a:solidFill>
                <a:latin typeface="Catamaran"/>
                <a:ea typeface="Catamaran"/>
                <a:cs typeface="Catamaran"/>
                <a:sym typeface="Catamaran"/>
              </a:rPr>
              <a:t>influencing rental prices </a:t>
            </a:r>
            <a:r>
              <a:rPr lang="en-US">
                <a:solidFill>
                  <a:schemeClr val="dk1"/>
                </a:solidFill>
                <a:latin typeface="Catamaran"/>
                <a:ea typeface="Catamaran"/>
                <a:cs typeface="Catamaran"/>
                <a:sym typeface="Catamaran"/>
              </a:rPr>
              <a:t>and </a:t>
            </a:r>
            <a:r>
              <a:rPr b="1" lang="en-US">
                <a:solidFill>
                  <a:schemeClr val="accent1"/>
                </a:solidFill>
                <a:latin typeface="Catamaran"/>
                <a:ea typeface="Catamaran"/>
                <a:cs typeface="Catamaran"/>
                <a:sym typeface="Catamaran"/>
              </a:rPr>
              <a:t>demand</a:t>
            </a:r>
            <a:r>
              <a:rPr lang="en-US">
                <a:solidFill>
                  <a:schemeClr val="dk1"/>
                </a:solidFill>
                <a:latin typeface="Catamaran"/>
                <a:ea typeface="Catamaran"/>
                <a:cs typeface="Catamaran"/>
                <a:sym typeface="Catamaran"/>
              </a:rPr>
              <a:t> in New York City's dynamic accommodation market.</a:t>
            </a:r>
            <a:endParaRPr>
              <a:solidFill>
                <a:schemeClr val="dk1"/>
              </a:solidFill>
              <a:latin typeface="Catamaran"/>
              <a:ea typeface="Catamaran"/>
              <a:cs typeface="Catamaran"/>
              <a:sym typeface="Catamaran"/>
            </a:endParaRPr>
          </a:p>
          <a:p>
            <a:pPr indent="0" lvl="0" marL="0" marR="0" rtl="0" algn="l">
              <a:spcBef>
                <a:spcPts val="0"/>
              </a:spcBef>
              <a:spcAft>
                <a:spcPts val="0"/>
              </a:spcAft>
              <a:buNone/>
            </a:pPr>
            <a:r>
              <a:t/>
            </a:r>
            <a:endParaRPr sz="1300">
              <a:solidFill>
                <a:srgbClr val="262626"/>
              </a:solidFill>
              <a:latin typeface="Catamaran"/>
              <a:ea typeface="Catamaran"/>
              <a:cs typeface="Catamaran"/>
              <a:sym typeface="Catamaran"/>
            </a:endParaRPr>
          </a:p>
        </p:txBody>
      </p:sp>
      <p:sp>
        <p:nvSpPr>
          <p:cNvPr id="95" name="Google Shape;95;p4"/>
          <p:cNvSpPr txBox="1"/>
          <p:nvPr/>
        </p:nvSpPr>
        <p:spPr>
          <a:xfrm>
            <a:off x="780300" y="664142"/>
            <a:ext cx="10745700" cy="432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i="0" lang="en-US" sz="3600" u="none" cap="none" strike="noStrike">
                <a:solidFill>
                  <a:schemeClr val="accent1"/>
                </a:solidFill>
                <a:latin typeface="Catamaran"/>
                <a:ea typeface="Catamaran"/>
                <a:cs typeface="Catamaran"/>
                <a:sym typeface="Catamaran"/>
              </a:rPr>
              <a:t>Overview of the </a:t>
            </a:r>
            <a:r>
              <a:rPr b="1" lang="en-US" sz="3600">
                <a:solidFill>
                  <a:schemeClr val="accent1"/>
                </a:solidFill>
                <a:latin typeface="Catamaran"/>
                <a:ea typeface="Catamaran"/>
                <a:cs typeface="Catamaran"/>
                <a:sym typeface="Catamaran"/>
              </a:rPr>
              <a:t>P</a:t>
            </a:r>
            <a:r>
              <a:rPr b="1" i="0" lang="en-US" sz="3600" u="none" cap="none" strike="noStrike">
                <a:solidFill>
                  <a:schemeClr val="accent1"/>
                </a:solidFill>
                <a:latin typeface="Catamaran"/>
                <a:ea typeface="Catamaran"/>
                <a:cs typeface="Catamaran"/>
                <a:sym typeface="Catamaran"/>
              </a:rPr>
              <a:t>roject</a:t>
            </a:r>
            <a:endParaRPr b="1" i="0" sz="3600" u="none" cap="none" strike="noStrike">
              <a:solidFill>
                <a:schemeClr val="accent1"/>
              </a:solidFill>
              <a:latin typeface="Catamaran"/>
              <a:ea typeface="Catamaran"/>
              <a:cs typeface="Catamaran"/>
              <a:sym typeface="Catamaran"/>
            </a:endParaRPr>
          </a:p>
        </p:txBody>
      </p:sp>
      <p:sp>
        <p:nvSpPr>
          <p:cNvPr id="96" name="Google Shape;96;p4"/>
          <p:cNvSpPr/>
          <p:nvPr/>
        </p:nvSpPr>
        <p:spPr>
          <a:xfrm>
            <a:off x="264152" y="277385"/>
            <a:ext cx="360000" cy="285696"/>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alpha val="4705"/>
          </a:schemeClr>
        </a:solidFill>
      </p:bgPr>
    </p:bg>
    <p:spTree>
      <p:nvGrpSpPr>
        <p:cNvPr id="539" name="Shape 539"/>
        <p:cNvGrpSpPr/>
        <p:nvPr/>
      </p:nvGrpSpPr>
      <p:grpSpPr>
        <a:xfrm>
          <a:off x="0" y="0"/>
          <a:ext cx="0" cy="0"/>
          <a:chOff x="0" y="0"/>
          <a:chExt cx="0" cy="0"/>
        </a:xfrm>
      </p:grpSpPr>
      <p:sp>
        <p:nvSpPr>
          <p:cNvPr id="540" name="Google Shape;540;p15"/>
          <p:cNvSpPr txBox="1"/>
          <p:nvPr/>
        </p:nvSpPr>
        <p:spPr>
          <a:xfrm>
            <a:off x="0" y="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541" name="Google Shape;541;p15"/>
          <p:cNvPicPr preferRelativeResize="0"/>
          <p:nvPr/>
        </p:nvPicPr>
        <p:blipFill rotWithShape="1">
          <a:blip r:embed="rId4">
            <a:alphaModFix amt="15000"/>
          </a:blip>
          <a:srcRect b="-1" l="0" r="0" t="20071"/>
          <a:stretch/>
        </p:blipFill>
        <p:spPr>
          <a:xfrm>
            <a:off x="-381000" y="-214312"/>
            <a:ext cx="12954000" cy="7286625"/>
          </a:xfrm>
          <a:prstGeom prst="rect">
            <a:avLst/>
          </a:prstGeom>
          <a:noFill/>
          <a:ln>
            <a:noFill/>
          </a:ln>
        </p:spPr>
      </p:pic>
      <p:grpSp>
        <p:nvGrpSpPr>
          <p:cNvPr id="542" name="Google Shape;542;p15"/>
          <p:cNvGrpSpPr/>
          <p:nvPr/>
        </p:nvGrpSpPr>
        <p:grpSpPr>
          <a:xfrm>
            <a:off x="5797074" y="6550320"/>
            <a:ext cx="597852" cy="615360"/>
            <a:chOff x="5797074" y="6550320"/>
            <a:chExt cx="597852" cy="615360"/>
          </a:xfrm>
        </p:grpSpPr>
        <p:sp>
          <p:nvSpPr>
            <p:cNvPr id="543" name="Google Shape;543;p15"/>
            <p:cNvSpPr txBox="1"/>
            <p:nvPr/>
          </p:nvSpPr>
          <p:spPr>
            <a:xfrm rot="5400000">
              <a:off x="5788320" y="6559074"/>
              <a:ext cx="615360" cy="597852"/>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544" name="Google Shape;544;p15"/>
            <p:cNvSpPr/>
            <p:nvPr/>
          </p:nvSpPr>
          <p:spPr>
            <a:xfrm>
              <a:off x="5988050" y="6647010"/>
              <a:ext cx="215900" cy="1143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
        <p:nvSpPr>
          <p:cNvPr id="545" name="Google Shape;545;p15"/>
          <p:cNvSpPr/>
          <p:nvPr/>
        </p:nvSpPr>
        <p:spPr>
          <a:xfrm rot="8100000">
            <a:off x="1744880" y="2499271"/>
            <a:ext cx="1239673" cy="1239360"/>
          </a:xfrm>
          <a:prstGeom prst="teardrop">
            <a:avLst>
              <a:gd fmla="val 100000" name="adj"/>
            </a:avLst>
          </a:prstGeom>
          <a:gradFill>
            <a:gsLst>
              <a:gs pos="0">
                <a:schemeClr val="accent1"/>
              </a:gs>
              <a:gs pos="1000">
                <a:schemeClr val="accent1"/>
              </a:gs>
              <a:gs pos="100000">
                <a:srgbClr val="4ABC96"/>
              </a:gs>
            </a:gsLst>
            <a:lin ang="2700000" scaled="0"/>
          </a:gradFill>
          <a:ln>
            <a:noFill/>
          </a:ln>
          <a:effectLst>
            <a:outerShdw blurRad="330200" sx="90000" rotWithShape="0" algn="t" dir="5400000" dist="190500" sy="90000">
              <a:srgbClr val="14362A">
                <a:alpha val="24705"/>
              </a:srgbClr>
            </a:outerShdw>
          </a:effectLst>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b="0" i="0" sz="1800" u="none" cap="none" strike="noStrike"/>
          </a:p>
        </p:txBody>
      </p:sp>
      <p:sp>
        <p:nvSpPr>
          <p:cNvPr id="546" name="Google Shape;546;p15"/>
          <p:cNvSpPr/>
          <p:nvPr/>
        </p:nvSpPr>
        <p:spPr>
          <a:xfrm rot="8100000">
            <a:off x="1890159" y="2281280"/>
            <a:ext cx="949115" cy="948778"/>
          </a:xfrm>
          <a:custGeom>
            <a:rect b="b" l="l" r="r" t="t"/>
            <a:pathLst>
              <a:path extrusionOk="0" h="675205" w="675445">
                <a:moveTo>
                  <a:pt x="142119" y="533122"/>
                </a:moveTo>
                <a:cubicBezTo>
                  <a:pt x="54310" y="445336"/>
                  <a:pt x="0" y="324061"/>
                  <a:pt x="0" y="190105"/>
                </a:cubicBezTo>
                <a:lnTo>
                  <a:pt x="1" y="190105"/>
                </a:lnTo>
                <a:cubicBezTo>
                  <a:pt x="1" y="123127"/>
                  <a:pt x="13579" y="59319"/>
                  <a:pt x="38132" y="1282"/>
                </a:cubicBezTo>
                <a:lnTo>
                  <a:pt x="38828" y="0"/>
                </a:lnTo>
                <a:lnTo>
                  <a:pt x="28173" y="34318"/>
                </a:lnTo>
                <a:cubicBezTo>
                  <a:pt x="21261" y="68085"/>
                  <a:pt x="17632" y="103047"/>
                  <a:pt x="17632" y="138856"/>
                </a:cubicBezTo>
                <a:cubicBezTo>
                  <a:pt x="17632" y="425332"/>
                  <a:pt x="249925" y="657566"/>
                  <a:pt x="536473" y="657566"/>
                </a:cubicBezTo>
                <a:cubicBezTo>
                  <a:pt x="572291" y="657566"/>
                  <a:pt x="607262" y="653938"/>
                  <a:pt x="641037" y="647028"/>
                </a:cubicBezTo>
                <a:lnTo>
                  <a:pt x="675445" y="636350"/>
                </a:lnTo>
                <a:lnTo>
                  <a:pt x="674094" y="637083"/>
                </a:lnTo>
                <a:cubicBezTo>
                  <a:pt x="616042" y="661631"/>
                  <a:pt x="552218" y="675205"/>
                  <a:pt x="485223" y="675205"/>
                </a:cubicBezTo>
                <a:cubicBezTo>
                  <a:pt x="351232" y="675205"/>
                  <a:pt x="229927" y="620908"/>
                  <a:pt x="142119" y="5331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547" name="Google Shape;547;p15"/>
          <p:cNvSpPr txBox="1"/>
          <p:nvPr/>
        </p:nvSpPr>
        <p:spPr>
          <a:xfrm>
            <a:off x="3310620" y="2204380"/>
            <a:ext cx="7200000" cy="74987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US" sz="2400" u="sng">
                <a:solidFill>
                  <a:schemeClr val="dk1"/>
                </a:solidFill>
              </a:rPr>
              <a:t>Model Limitations:</a:t>
            </a:r>
            <a:endParaRPr b="0" i="0" sz="1800" u="sng" cap="none" strike="noStrike"/>
          </a:p>
        </p:txBody>
      </p:sp>
      <p:sp>
        <p:nvSpPr>
          <p:cNvPr id="548" name="Google Shape;548;p15"/>
          <p:cNvSpPr txBox="1"/>
          <p:nvPr/>
        </p:nvSpPr>
        <p:spPr>
          <a:xfrm>
            <a:off x="3310620" y="3086314"/>
            <a:ext cx="7200000" cy="145735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US" sz="2200">
                <a:solidFill>
                  <a:schemeClr val="accent3"/>
                </a:solidFill>
                <a:latin typeface="Montserrat"/>
                <a:ea typeface="Montserrat"/>
                <a:cs typeface="Montserrat"/>
                <a:sym typeface="Montserrat"/>
              </a:rPr>
              <a:t>Linear regression:</a:t>
            </a:r>
            <a:endParaRPr b="1" sz="2200">
              <a:solidFill>
                <a:schemeClr val="accent3"/>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2200">
                <a:solidFill>
                  <a:schemeClr val="dk1"/>
                </a:solidFill>
                <a:latin typeface="Montserrat"/>
                <a:ea typeface="Montserrat"/>
                <a:cs typeface="Montserrat"/>
                <a:sym typeface="Montserrat"/>
              </a:rPr>
              <a:t>- Sensitive to outliers.</a:t>
            </a:r>
            <a:endParaRPr sz="2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2200">
                <a:solidFill>
                  <a:schemeClr val="dk1"/>
                </a:solidFill>
                <a:latin typeface="Montserrat"/>
                <a:ea typeface="Montserrat"/>
                <a:cs typeface="Montserrat"/>
                <a:sym typeface="Montserrat"/>
              </a:rPr>
              <a:t>- Assumes a linear relationship between features and targets, which may not always hold</a:t>
            </a:r>
            <a:r>
              <a:rPr lang="en-US">
                <a:solidFill>
                  <a:schemeClr val="dk1"/>
                </a:solidFill>
                <a:latin typeface="Montserrat"/>
                <a:ea typeface="Montserrat"/>
                <a:cs typeface="Montserrat"/>
                <a:sym typeface="Montserrat"/>
              </a:rPr>
              <a:t>.</a:t>
            </a:r>
            <a:endParaRPr>
              <a:solidFill>
                <a:schemeClr val="dk1"/>
              </a:solidFill>
              <a:latin typeface="Montserrat"/>
              <a:ea typeface="Montserrat"/>
              <a:cs typeface="Montserrat"/>
              <a:sym typeface="Montserrat"/>
            </a:endParaRPr>
          </a:p>
          <a:p>
            <a:pPr indent="0" lvl="0" marL="0" marR="0" rtl="0" algn="l">
              <a:spcBef>
                <a:spcPts val="0"/>
              </a:spcBef>
              <a:spcAft>
                <a:spcPts val="0"/>
              </a:spcAft>
              <a:buNone/>
            </a:pPr>
            <a:r>
              <a:t/>
            </a:r>
            <a:endParaRPr>
              <a:solidFill>
                <a:schemeClr val="dk1"/>
              </a:solidFill>
            </a:endParaRPr>
          </a:p>
        </p:txBody>
      </p:sp>
      <p:sp>
        <p:nvSpPr>
          <p:cNvPr id="549" name="Google Shape;549;p15"/>
          <p:cNvSpPr/>
          <p:nvPr/>
        </p:nvSpPr>
        <p:spPr>
          <a:xfrm>
            <a:off x="2127038" y="2862995"/>
            <a:ext cx="475356" cy="542874"/>
          </a:xfrm>
          <a:custGeom>
            <a:rect b="b" l="l" r="r" t="t"/>
            <a:pathLst>
              <a:path extrusionOk="0" h="720001" w="630455">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550" name="Google Shape;550;p15"/>
          <p:cNvSpPr/>
          <p:nvPr/>
        </p:nvSpPr>
        <p:spPr>
          <a:xfrm>
            <a:off x="264152" y="277385"/>
            <a:ext cx="360000" cy="285696"/>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551" name="Google Shape;551;p15"/>
          <p:cNvSpPr txBox="1"/>
          <p:nvPr/>
        </p:nvSpPr>
        <p:spPr>
          <a:xfrm>
            <a:off x="780300" y="664156"/>
            <a:ext cx="10745700" cy="750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600">
                <a:solidFill>
                  <a:schemeClr val="accent1"/>
                </a:solidFill>
                <a:latin typeface="Catamaran"/>
                <a:ea typeface="Catamaran"/>
                <a:cs typeface="Catamaran"/>
                <a:sym typeface="Catamaran"/>
              </a:rPr>
              <a:t>Limitation of this Project</a:t>
            </a:r>
            <a:endParaRPr b="1" i="0" sz="3600" u="none" cap="none" strike="noStrike">
              <a:solidFill>
                <a:schemeClr val="accent1"/>
              </a:solidFill>
              <a:latin typeface="Catamaran"/>
              <a:ea typeface="Catamaran"/>
              <a:cs typeface="Catamaran"/>
              <a:sym typeface="Catamar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alpha val="4710"/>
          </a:schemeClr>
        </a:solidFill>
      </p:bgPr>
    </p:bg>
    <p:spTree>
      <p:nvGrpSpPr>
        <p:cNvPr id="555" name="Shape 555"/>
        <p:cNvGrpSpPr/>
        <p:nvPr/>
      </p:nvGrpSpPr>
      <p:grpSpPr>
        <a:xfrm>
          <a:off x="0" y="0"/>
          <a:ext cx="0" cy="0"/>
          <a:chOff x="0" y="0"/>
          <a:chExt cx="0" cy="0"/>
        </a:xfrm>
      </p:grpSpPr>
      <p:sp>
        <p:nvSpPr>
          <p:cNvPr id="556" name="Google Shape;556;g2d0c9c23082_4_85"/>
          <p:cNvSpPr txBox="1"/>
          <p:nvPr/>
        </p:nvSpPr>
        <p:spPr>
          <a:xfrm>
            <a:off x="0" y="0"/>
            <a:ext cx="12306300" cy="699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557" name="Google Shape;557;g2d0c9c23082_4_85"/>
          <p:cNvPicPr preferRelativeResize="0"/>
          <p:nvPr/>
        </p:nvPicPr>
        <p:blipFill rotWithShape="1">
          <a:blip r:embed="rId3">
            <a:alphaModFix amt="15000"/>
          </a:blip>
          <a:srcRect b="0" l="0" r="0" t="20070"/>
          <a:stretch/>
        </p:blipFill>
        <p:spPr>
          <a:xfrm>
            <a:off x="-381000" y="-214312"/>
            <a:ext cx="12954000" cy="7286625"/>
          </a:xfrm>
          <a:prstGeom prst="rect">
            <a:avLst/>
          </a:prstGeom>
          <a:noFill/>
          <a:ln>
            <a:noFill/>
          </a:ln>
        </p:spPr>
      </p:pic>
      <p:grpSp>
        <p:nvGrpSpPr>
          <p:cNvPr id="558" name="Google Shape;558;g2d0c9c23082_4_85"/>
          <p:cNvGrpSpPr/>
          <p:nvPr/>
        </p:nvGrpSpPr>
        <p:grpSpPr>
          <a:xfrm>
            <a:off x="5797026" y="6550320"/>
            <a:ext cx="597900" cy="615300"/>
            <a:chOff x="5797026" y="6550320"/>
            <a:chExt cx="597900" cy="615300"/>
          </a:xfrm>
        </p:grpSpPr>
        <p:sp>
          <p:nvSpPr>
            <p:cNvPr id="559" name="Google Shape;559;g2d0c9c23082_4_85"/>
            <p:cNvSpPr txBox="1"/>
            <p:nvPr/>
          </p:nvSpPr>
          <p:spPr>
            <a:xfrm rot="5400000">
              <a:off x="5788326" y="6559020"/>
              <a:ext cx="615300" cy="597900"/>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560" name="Google Shape;560;g2d0c9c23082_4_85"/>
            <p:cNvSpPr/>
            <p:nvPr/>
          </p:nvSpPr>
          <p:spPr>
            <a:xfrm>
              <a:off x="5988050" y="6647010"/>
              <a:ext cx="216000" cy="1143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
        <p:nvSpPr>
          <p:cNvPr id="561" name="Google Shape;561;g2d0c9c23082_4_85"/>
          <p:cNvSpPr/>
          <p:nvPr/>
        </p:nvSpPr>
        <p:spPr>
          <a:xfrm>
            <a:off x="660400" y="3866530"/>
            <a:ext cx="3348000" cy="2267700"/>
          </a:xfrm>
          <a:prstGeom prst="roundRect">
            <a:avLst>
              <a:gd fmla="val 8000" name="adj"/>
            </a:avLst>
          </a:prstGeom>
          <a:solidFill>
            <a:schemeClr val="accent1"/>
          </a:solidFill>
          <a:ln>
            <a:noFill/>
          </a:ln>
          <a:effectLst>
            <a:outerShdw blurRad="254000" rotWithShape="0" algn="tl" dir="2700000" dist="127000">
              <a:schemeClr val="accent1">
                <a:alpha val="4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562" name="Google Shape;562;g2d0c9c23082_4_85"/>
          <p:cNvSpPr/>
          <p:nvPr/>
        </p:nvSpPr>
        <p:spPr>
          <a:xfrm>
            <a:off x="1118228" y="1724025"/>
            <a:ext cx="3911100" cy="3972600"/>
          </a:xfrm>
          <a:prstGeom prst="roundRect">
            <a:avLst>
              <a:gd fmla="val 4834" name="adj"/>
            </a:avLst>
          </a:prstGeom>
          <a:blipFill rotWithShape="1">
            <a:blip r:embed="rId4">
              <a:alphaModFix/>
            </a:blip>
            <a:stretch>
              <a:fillRect b="0" l="0" r="-72568" t="-15069"/>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563" name="Google Shape;563;g2d0c9c23082_4_85"/>
          <p:cNvSpPr txBox="1"/>
          <p:nvPr/>
        </p:nvSpPr>
        <p:spPr>
          <a:xfrm>
            <a:off x="5537468" y="1168651"/>
            <a:ext cx="5885400" cy="2939400"/>
          </a:xfrm>
          <a:prstGeom prst="rect">
            <a:avLst/>
          </a:prstGeom>
          <a:noFill/>
          <a:ln>
            <a:noFill/>
          </a:ln>
        </p:spPr>
        <p:txBody>
          <a:bodyPr anchorCtr="0" anchor="t" bIns="0" lIns="0" spcFirstLastPara="1" rIns="0" wrap="square" tIns="0">
            <a:noAutofit/>
          </a:bodyPr>
          <a:lstStyle/>
          <a:p>
            <a:pPr indent="-355600" lvl="0" marL="457200" marR="0" rtl="0" algn="l">
              <a:spcBef>
                <a:spcPts val="0"/>
              </a:spcBef>
              <a:spcAft>
                <a:spcPts val="0"/>
              </a:spcAft>
              <a:buClr>
                <a:srgbClr val="38761D"/>
              </a:buClr>
              <a:buSzPts val="2000"/>
              <a:buChar char="●"/>
            </a:pPr>
            <a:r>
              <a:rPr b="1" lang="en-US" sz="2000">
                <a:solidFill>
                  <a:srgbClr val="38761D"/>
                </a:solidFill>
              </a:rPr>
              <a:t>Improve the Feature Engineering</a:t>
            </a:r>
            <a:endParaRPr b="1" sz="2000">
              <a:solidFill>
                <a:srgbClr val="38761D"/>
              </a:solidFill>
            </a:endParaRPr>
          </a:p>
          <a:p>
            <a:pPr indent="-355600" lvl="1" marL="914400" marR="0" rtl="0" algn="l">
              <a:spcBef>
                <a:spcPts val="0"/>
              </a:spcBef>
              <a:spcAft>
                <a:spcPts val="0"/>
              </a:spcAft>
              <a:buClr>
                <a:srgbClr val="3F3F3F"/>
              </a:buClr>
              <a:buSzPts val="2000"/>
              <a:buChar char="○"/>
            </a:pPr>
            <a:r>
              <a:rPr lang="en-US" sz="2000">
                <a:solidFill>
                  <a:srgbClr val="3F3F3F"/>
                </a:solidFill>
              </a:rPr>
              <a:t>Creating more meaningful features from </a:t>
            </a:r>
            <a:r>
              <a:rPr lang="en-US" sz="2000">
                <a:solidFill>
                  <a:srgbClr val="3F3F3F"/>
                </a:solidFill>
              </a:rPr>
              <a:t>existing</a:t>
            </a:r>
            <a:r>
              <a:rPr lang="en-US" sz="2000">
                <a:solidFill>
                  <a:srgbClr val="3F3F3F"/>
                </a:solidFill>
              </a:rPr>
              <a:t> dataset </a:t>
            </a:r>
            <a:endParaRPr sz="2000">
              <a:solidFill>
                <a:srgbClr val="3F3F3F"/>
              </a:solidFill>
            </a:endParaRPr>
          </a:p>
          <a:p>
            <a:pPr indent="-355600" lvl="1" marL="914400" marR="0" rtl="0" algn="l">
              <a:spcBef>
                <a:spcPts val="0"/>
              </a:spcBef>
              <a:spcAft>
                <a:spcPts val="0"/>
              </a:spcAft>
              <a:buClr>
                <a:srgbClr val="3F3F3F"/>
              </a:buClr>
              <a:buSzPts val="2000"/>
              <a:buChar char="○"/>
            </a:pPr>
            <a:r>
              <a:rPr lang="en-US" sz="2000">
                <a:solidFill>
                  <a:srgbClr val="3F3F3F"/>
                </a:solidFill>
              </a:rPr>
              <a:t>Obtaining additional data from other resources</a:t>
            </a:r>
            <a:endParaRPr sz="2000">
              <a:solidFill>
                <a:srgbClr val="3F3F3F"/>
              </a:solidFill>
            </a:endParaRPr>
          </a:p>
          <a:p>
            <a:pPr indent="-355600" lvl="0" marL="457200" rtl="0" algn="l">
              <a:lnSpc>
                <a:spcPct val="115000"/>
              </a:lnSpc>
              <a:spcBef>
                <a:spcPts val="0"/>
              </a:spcBef>
              <a:spcAft>
                <a:spcPts val="0"/>
              </a:spcAft>
              <a:buClr>
                <a:srgbClr val="38761D"/>
              </a:buClr>
              <a:buSzPts val="2000"/>
              <a:buChar char="●"/>
            </a:pPr>
            <a:r>
              <a:rPr b="1" lang="en-US" sz="2000">
                <a:solidFill>
                  <a:srgbClr val="38761D"/>
                </a:solidFill>
              </a:rPr>
              <a:t>Increased Data Collection: </a:t>
            </a:r>
            <a:endParaRPr b="1" sz="2000">
              <a:solidFill>
                <a:srgbClr val="38761D"/>
              </a:solidFill>
            </a:endParaRPr>
          </a:p>
          <a:p>
            <a:pPr indent="-355600" lvl="1" marL="914400" rtl="0" algn="l">
              <a:lnSpc>
                <a:spcPct val="115000"/>
              </a:lnSpc>
              <a:spcBef>
                <a:spcPts val="0"/>
              </a:spcBef>
              <a:spcAft>
                <a:spcPts val="0"/>
              </a:spcAft>
              <a:buClr>
                <a:srgbClr val="3F3F3F"/>
              </a:buClr>
              <a:buSzPts val="2000"/>
              <a:buChar char="○"/>
            </a:pPr>
            <a:r>
              <a:rPr lang="en-US" sz="2000">
                <a:solidFill>
                  <a:schemeClr val="dk1"/>
                </a:solidFill>
              </a:rPr>
              <a:t>collect more comprehensive or higher-quality data that could improve the model’s learning capability.</a:t>
            </a:r>
            <a:endParaRPr sz="2000">
              <a:solidFill>
                <a:schemeClr val="dk1"/>
              </a:solidFill>
            </a:endParaRPr>
          </a:p>
          <a:p>
            <a:pPr indent="-355600" lvl="0" marL="457200" rtl="0" algn="l">
              <a:lnSpc>
                <a:spcPct val="115000"/>
              </a:lnSpc>
              <a:spcBef>
                <a:spcPts val="0"/>
              </a:spcBef>
              <a:spcAft>
                <a:spcPts val="0"/>
              </a:spcAft>
              <a:buClr>
                <a:srgbClr val="38761D"/>
              </a:buClr>
              <a:buSzPts val="2000"/>
              <a:buChar char="●"/>
            </a:pPr>
            <a:r>
              <a:rPr b="1" lang="en-US" sz="2000">
                <a:solidFill>
                  <a:srgbClr val="38761D"/>
                </a:solidFill>
              </a:rPr>
              <a:t>Experimentation with Non-linear Models: </a:t>
            </a:r>
            <a:endParaRPr b="1" sz="2000">
              <a:solidFill>
                <a:srgbClr val="38761D"/>
              </a:solidFill>
            </a:endParaRPr>
          </a:p>
          <a:p>
            <a:pPr indent="-355600" lvl="1" marL="914400" rtl="0" algn="l">
              <a:lnSpc>
                <a:spcPct val="115000"/>
              </a:lnSpc>
              <a:spcBef>
                <a:spcPts val="0"/>
              </a:spcBef>
              <a:spcAft>
                <a:spcPts val="0"/>
              </a:spcAft>
              <a:buClr>
                <a:srgbClr val="3F3F3F"/>
              </a:buClr>
              <a:buSzPts val="2000"/>
              <a:buChar char="○"/>
            </a:pPr>
            <a:r>
              <a:rPr lang="en-US" sz="2000">
                <a:solidFill>
                  <a:schemeClr val="dk1"/>
                </a:solidFill>
              </a:rPr>
              <a:t>Since traditional models have limitations, experimenting with non-linear models or neural networks might yield better results.</a:t>
            </a:r>
            <a:endParaRPr sz="2000">
              <a:solidFill>
                <a:schemeClr val="dk1"/>
              </a:solidFill>
            </a:endParaRPr>
          </a:p>
          <a:p>
            <a:pPr indent="0" lvl="0" marL="457200" marR="0" rtl="0" algn="l">
              <a:spcBef>
                <a:spcPts val="0"/>
              </a:spcBef>
              <a:spcAft>
                <a:spcPts val="0"/>
              </a:spcAft>
              <a:buNone/>
            </a:pPr>
            <a:r>
              <a:t/>
            </a:r>
            <a:endParaRPr sz="2000">
              <a:solidFill>
                <a:srgbClr val="3F3F3F"/>
              </a:solidFill>
            </a:endParaRPr>
          </a:p>
        </p:txBody>
      </p:sp>
      <p:sp>
        <p:nvSpPr>
          <p:cNvPr id="564" name="Google Shape;564;g2d0c9c23082_4_85"/>
          <p:cNvSpPr/>
          <p:nvPr/>
        </p:nvSpPr>
        <p:spPr>
          <a:xfrm>
            <a:off x="264152" y="277385"/>
            <a:ext cx="360094" cy="285770"/>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565" name="Google Shape;565;g2d0c9c23082_4_85"/>
          <p:cNvSpPr txBox="1"/>
          <p:nvPr/>
        </p:nvSpPr>
        <p:spPr>
          <a:xfrm>
            <a:off x="780300" y="664142"/>
            <a:ext cx="10745700" cy="432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600">
                <a:solidFill>
                  <a:schemeClr val="accent1"/>
                </a:solidFill>
                <a:latin typeface="Catamaran"/>
                <a:ea typeface="Catamaran"/>
                <a:cs typeface="Catamaran"/>
                <a:sym typeface="Catamaran"/>
              </a:rPr>
              <a:t>Potential Areas of Improvement</a:t>
            </a:r>
            <a:endParaRPr b="1" i="0" sz="3600" u="none" cap="none" strike="noStrike">
              <a:solidFill>
                <a:schemeClr val="accent1"/>
              </a:solidFill>
              <a:latin typeface="Catamaran"/>
              <a:ea typeface="Catamaran"/>
              <a:cs typeface="Catamaran"/>
              <a:sym typeface="Catamar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alpha val="4705"/>
          </a:schemeClr>
        </a:solidFill>
      </p:bgPr>
    </p:bg>
    <p:spTree>
      <p:nvGrpSpPr>
        <p:cNvPr id="569" name="Shape 569"/>
        <p:cNvGrpSpPr/>
        <p:nvPr/>
      </p:nvGrpSpPr>
      <p:grpSpPr>
        <a:xfrm>
          <a:off x="0" y="0"/>
          <a:ext cx="0" cy="0"/>
          <a:chOff x="0" y="0"/>
          <a:chExt cx="0" cy="0"/>
        </a:xfrm>
      </p:grpSpPr>
      <p:sp>
        <p:nvSpPr>
          <p:cNvPr id="570" name="Google Shape;570;p20"/>
          <p:cNvSpPr txBox="1"/>
          <p:nvPr/>
        </p:nvSpPr>
        <p:spPr>
          <a:xfrm>
            <a:off x="0" y="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571" name="Google Shape;571;p20"/>
          <p:cNvPicPr preferRelativeResize="0"/>
          <p:nvPr/>
        </p:nvPicPr>
        <p:blipFill rotWithShape="1">
          <a:blip r:embed="rId3">
            <a:alphaModFix amt="15000"/>
          </a:blip>
          <a:srcRect b="-1" l="0" r="0" t="20071"/>
          <a:stretch/>
        </p:blipFill>
        <p:spPr>
          <a:xfrm>
            <a:off x="-381000" y="-214312"/>
            <a:ext cx="12954000" cy="7286625"/>
          </a:xfrm>
          <a:prstGeom prst="rect">
            <a:avLst/>
          </a:prstGeom>
          <a:noFill/>
          <a:ln>
            <a:noFill/>
          </a:ln>
        </p:spPr>
      </p:pic>
      <p:grpSp>
        <p:nvGrpSpPr>
          <p:cNvPr id="572" name="Google Shape;572;p20"/>
          <p:cNvGrpSpPr/>
          <p:nvPr/>
        </p:nvGrpSpPr>
        <p:grpSpPr>
          <a:xfrm>
            <a:off x="5797074" y="6550320"/>
            <a:ext cx="597852" cy="615360"/>
            <a:chOff x="5797074" y="6550320"/>
            <a:chExt cx="597852" cy="615360"/>
          </a:xfrm>
        </p:grpSpPr>
        <p:sp>
          <p:nvSpPr>
            <p:cNvPr id="573" name="Google Shape;573;p20"/>
            <p:cNvSpPr txBox="1"/>
            <p:nvPr/>
          </p:nvSpPr>
          <p:spPr>
            <a:xfrm rot="5400000">
              <a:off x="5788320" y="6559074"/>
              <a:ext cx="615360" cy="597852"/>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574" name="Google Shape;574;p20"/>
            <p:cNvSpPr/>
            <p:nvPr/>
          </p:nvSpPr>
          <p:spPr>
            <a:xfrm>
              <a:off x="5988050" y="6647010"/>
              <a:ext cx="215900" cy="1143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
        <p:nvSpPr>
          <p:cNvPr id="575" name="Google Shape;575;p20"/>
          <p:cNvSpPr/>
          <p:nvPr/>
        </p:nvSpPr>
        <p:spPr>
          <a:xfrm>
            <a:off x="2377433" y="1552137"/>
            <a:ext cx="9141468" cy="4160126"/>
          </a:xfrm>
          <a:prstGeom prst="roundRect">
            <a:avLst>
              <a:gd fmla="val 8851" name="adj"/>
            </a:avLst>
          </a:prstGeom>
          <a:gradFill>
            <a:gsLst>
              <a:gs pos="0">
                <a:srgbClr val="14362A"/>
              </a:gs>
              <a:gs pos="80000">
                <a:schemeClr val="accent1"/>
              </a:gs>
              <a:gs pos="100000">
                <a:schemeClr val="accent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576" name="Google Shape;576;p20"/>
          <p:cNvSpPr txBox="1"/>
          <p:nvPr/>
        </p:nvSpPr>
        <p:spPr>
          <a:xfrm>
            <a:off x="5095704" y="2289176"/>
            <a:ext cx="6120000" cy="81992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577" name="Google Shape;577;p20"/>
          <p:cNvSpPr txBox="1"/>
          <p:nvPr/>
        </p:nvSpPr>
        <p:spPr>
          <a:xfrm>
            <a:off x="5095700" y="2105726"/>
            <a:ext cx="5953200" cy="2869500"/>
          </a:xfrm>
          <a:prstGeom prst="rect">
            <a:avLst/>
          </a:prstGeom>
          <a:noFill/>
          <a:ln>
            <a:noFill/>
          </a:ln>
        </p:spPr>
        <p:txBody>
          <a:bodyPr anchorCtr="0" anchor="t" bIns="0" lIns="0" spcFirstLastPara="1" rIns="0" wrap="square" tIns="0">
            <a:noAutofit/>
          </a:bodyPr>
          <a:lstStyle/>
          <a:p>
            <a:pPr indent="-349250" lvl="0" marL="457200" marR="0" rtl="0" algn="l">
              <a:spcBef>
                <a:spcPts val="0"/>
              </a:spcBef>
              <a:spcAft>
                <a:spcPts val="0"/>
              </a:spcAft>
              <a:buClr>
                <a:schemeClr val="lt1"/>
              </a:buClr>
              <a:buSzPts val="1900"/>
              <a:buChar char="●"/>
            </a:pPr>
            <a:r>
              <a:rPr lang="en-US" sz="1900">
                <a:solidFill>
                  <a:schemeClr val="lt1"/>
                </a:solidFill>
              </a:rPr>
              <a:t>We will consider to improve our accurate rate at the summer</a:t>
            </a:r>
            <a:endParaRPr sz="1900">
              <a:solidFill>
                <a:schemeClr val="lt1"/>
              </a:solidFill>
            </a:endParaRPr>
          </a:p>
          <a:p>
            <a:pPr indent="0" lvl="0" marL="457200" marR="0" rtl="0" algn="l">
              <a:spcBef>
                <a:spcPts val="0"/>
              </a:spcBef>
              <a:spcAft>
                <a:spcPts val="0"/>
              </a:spcAft>
              <a:buNone/>
            </a:pPr>
            <a:r>
              <a:t/>
            </a:r>
            <a:endParaRPr sz="1900">
              <a:solidFill>
                <a:schemeClr val="lt1"/>
              </a:solidFill>
            </a:endParaRPr>
          </a:p>
          <a:p>
            <a:pPr indent="-349250" lvl="0" marL="457200" marR="0" rtl="0" algn="l">
              <a:spcBef>
                <a:spcPts val="0"/>
              </a:spcBef>
              <a:spcAft>
                <a:spcPts val="0"/>
              </a:spcAft>
              <a:buClr>
                <a:schemeClr val="lt1"/>
              </a:buClr>
              <a:buSzPts val="1900"/>
              <a:buChar char="●"/>
            </a:pPr>
            <a:r>
              <a:rPr lang="en-US" sz="1900">
                <a:solidFill>
                  <a:schemeClr val="lt1"/>
                </a:solidFill>
              </a:rPr>
              <a:t>Edit base on peer &amp; professor‘s recommendation</a:t>
            </a:r>
            <a:endParaRPr sz="1900">
              <a:solidFill>
                <a:schemeClr val="lt1"/>
              </a:solidFill>
            </a:endParaRPr>
          </a:p>
          <a:p>
            <a:pPr indent="0" lvl="0" marL="457200" marR="0" rtl="0" algn="l">
              <a:spcBef>
                <a:spcPts val="0"/>
              </a:spcBef>
              <a:spcAft>
                <a:spcPts val="0"/>
              </a:spcAft>
              <a:buNone/>
            </a:pPr>
            <a:r>
              <a:t/>
            </a:r>
            <a:endParaRPr sz="1900">
              <a:solidFill>
                <a:schemeClr val="lt1"/>
              </a:solidFill>
            </a:endParaRPr>
          </a:p>
        </p:txBody>
      </p:sp>
      <p:sp>
        <p:nvSpPr>
          <p:cNvPr id="578" name="Google Shape;578;p20"/>
          <p:cNvSpPr/>
          <p:nvPr/>
        </p:nvSpPr>
        <p:spPr>
          <a:xfrm>
            <a:off x="264152" y="277385"/>
            <a:ext cx="360000" cy="285696"/>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pic>
        <p:nvPicPr>
          <p:cNvPr id="579" name="Google Shape;579;p20"/>
          <p:cNvPicPr preferRelativeResize="0"/>
          <p:nvPr/>
        </p:nvPicPr>
        <p:blipFill>
          <a:blip r:embed="rId4">
            <a:alphaModFix/>
          </a:blip>
          <a:stretch>
            <a:fillRect/>
          </a:stretch>
        </p:blipFill>
        <p:spPr>
          <a:xfrm>
            <a:off x="522125" y="2064099"/>
            <a:ext cx="4295700" cy="2869500"/>
          </a:xfrm>
          <a:prstGeom prst="roundRect">
            <a:avLst>
              <a:gd fmla="val 16667" name="adj"/>
            </a:avLst>
          </a:prstGeom>
          <a:noFill/>
          <a:ln>
            <a:noFill/>
          </a:ln>
        </p:spPr>
      </p:pic>
      <p:sp>
        <p:nvSpPr>
          <p:cNvPr id="580" name="Google Shape;580;p20"/>
          <p:cNvSpPr txBox="1"/>
          <p:nvPr/>
        </p:nvSpPr>
        <p:spPr>
          <a:xfrm>
            <a:off x="780300" y="664156"/>
            <a:ext cx="10745700" cy="737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600">
                <a:solidFill>
                  <a:schemeClr val="accent1"/>
                </a:solidFill>
                <a:latin typeface="Catamaran"/>
                <a:ea typeface="Catamaran"/>
                <a:cs typeface="Catamaran"/>
                <a:sym typeface="Catamaran"/>
              </a:rPr>
              <a:t>Next Step：Future</a:t>
            </a:r>
            <a:endParaRPr b="1" i="0" sz="3600" u="none" cap="none" strike="noStrike">
              <a:solidFill>
                <a:schemeClr val="accent1"/>
              </a:solidFill>
              <a:latin typeface="Catamaran"/>
              <a:ea typeface="Catamaran"/>
              <a:cs typeface="Catamaran"/>
              <a:sym typeface="Catamar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alpha val="4710"/>
          </a:schemeClr>
        </a:solidFill>
      </p:bgPr>
    </p:bg>
    <p:spTree>
      <p:nvGrpSpPr>
        <p:cNvPr id="584" name="Shape 584"/>
        <p:cNvGrpSpPr/>
        <p:nvPr/>
      </p:nvGrpSpPr>
      <p:grpSpPr>
        <a:xfrm>
          <a:off x="0" y="0"/>
          <a:ext cx="0" cy="0"/>
          <a:chOff x="0" y="0"/>
          <a:chExt cx="0" cy="0"/>
        </a:xfrm>
      </p:grpSpPr>
      <p:sp>
        <p:nvSpPr>
          <p:cNvPr id="585" name="Google Shape;585;g2c81de69ad5_0_29"/>
          <p:cNvSpPr txBox="1"/>
          <p:nvPr/>
        </p:nvSpPr>
        <p:spPr>
          <a:xfrm>
            <a:off x="0" y="469900"/>
            <a:ext cx="12306300" cy="699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nvGrpSpPr>
          <p:cNvPr id="586" name="Google Shape;586;g2c81de69ad5_0_29"/>
          <p:cNvGrpSpPr/>
          <p:nvPr/>
        </p:nvGrpSpPr>
        <p:grpSpPr>
          <a:xfrm>
            <a:off x="-30432" y="478496"/>
            <a:ext cx="12192000" cy="6840901"/>
            <a:chOff x="-30432" y="478496"/>
            <a:chExt cx="12192000" cy="6840901"/>
          </a:xfrm>
        </p:grpSpPr>
        <p:cxnSp>
          <p:nvCxnSpPr>
            <p:cNvPr id="587" name="Google Shape;587;g2c81de69ad5_0_29"/>
            <p:cNvCxnSpPr/>
            <p:nvPr/>
          </p:nvCxnSpPr>
          <p:spPr>
            <a:xfrm>
              <a:off x="-30432" y="876681"/>
              <a:ext cx="12192000" cy="0"/>
            </a:xfrm>
            <a:prstGeom prst="straightConnector1">
              <a:avLst/>
            </a:prstGeom>
            <a:noFill/>
            <a:ln cap="flat" cmpd="sng" w="12700">
              <a:solidFill>
                <a:srgbClr val="7F7F7F">
                  <a:alpha val="24710"/>
                </a:srgbClr>
              </a:solidFill>
              <a:prstDash val="solid"/>
              <a:miter lim="8000"/>
              <a:headEnd len="sm" w="sm" type="none"/>
              <a:tailEnd len="sm" w="sm" type="none"/>
            </a:ln>
          </p:spPr>
        </p:cxnSp>
        <p:cxnSp>
          <p:nvCxnSpPr>
            <p:cNvPr id="588" name="Google Shape;588;g2c81de69ad5_0_29"/>
            <p:cNvCxnSpPr/>
            <p:nvPr/>
          </p:nvCxnSpPr>
          <p:spPr>
            <a:xfrm flipH="1" rot="10800000">
              <a:off x="11865559" y="478497"/>
              <a:ext cx="2700" cy="6840900"/>
            </a:xfrm>
            <a:prstGeom prst="straightConnector1">
              <a:avLst/>
            </a:prstGeom>
            <a:noFill/>
            <a:ln cap="flat" cmpd="sng" w="12700">
              <a:solidFill>
                <a:srgbClr val="7F7F7F">
                  <a:alpha val="24710"/>
                </a:srgbClr>
              </a:solidFill>
              <a:prstDash val="solid"/>
              <a:miter lim="8000"/>
              <a:headEnd len="sm" w="sm" type="none"/>
              <a:tailEnd len="sm" w="sm" type="none"/>
            </a:ln>
          </p:spPr>
        </p:cxnSp>
        <p:cxnSp>
          <p:nvCxnSpPr>
            <p:cNvPr id="589" name="Google Shape;589;g2c81de69ad5_0_29"/>
            <p:cNvCxnSpPr/>
            <p:nvPr/>
          </p:nvCxnSpPr>
          <p:spPr>
            <a:xfrm>
              <a:off x="-30432" y="6943141"/>
              <a:ext cx="12192000" cy="0"/>
            </a:xfrm>
            <a:prstGeom prst="straightConnector1">
              <a:avLst/>
            </a:prstGeom>
            <a:noFill/>
            <a:ln cap="flat" cmpd="sng" w="12700">
              <a:solidFill>
                <a:srgbClr val="7F7F7F">
                  <a:alpha val="24710"/>
                </a:srgbClr>
              </a:solidFill>
              <a:prstDash val="solid"/>
              <a:miter lim="8000"/>
              <a:headEnd len="sm" w="sm" type="none"/>
              <a:tailEnd len="sm" w="sm" type="none"/>
            </a:ln>
          </p:spPr>
        </p:cxnSp>
        <p:cxnSp>
          <p:nvCxnSpPr>
            <p:cNvPr id="590" name="Google Shape;590;g2c81de69ad5_0_29"/>
            <p:cNvCxnSpPr/>
            <p:nvPr/>
          </p:nvCxnSpPr>
          <p:spPr>
            <a:xfrm flipH="1" rot="10800000">
              <a:off x="545312" y="478496"/>
              <a:ext cx="2700" cy="6840900"/>
            </a:xfrm>
            <a:prstGeom prst="straightConnector1">
              <a:avLst/>
            </a:prstGeom>
            <a:noFill/>
            <a:ln cap="flat" cmpd="sng" w="12700">
              <a:solidFill>
                <a:srgbClr val="7F7F7F">
                  <a:alpha val="24710"/>
                </a:srgbClr>
              </a:solidFill>
              <a:prstDash val="solid"/>
              <a:miter lim="8000"/>
              <a:headEnd len="sm" w="sm" type="none"/>
              <a:tailEnd len="sm" w="sm" type="none"/>
            </a:ln>
          </p:spPr>
        </p:cxnSp>
      </p:grpSp>
      <p:pic>
        <p:nvPicPr>
          <p:cNvPr id="591" name="Google Shape;591;g2c81de69ad5_0_29"/>
          <p:cNvPicPr preferRelativeResize="0"/>
          <p:nvPr/>
        </p:nvPicPr>
        <p:blipFill rotWithShape="1">
          <a:blip r:embed="rId3">
            <a:alphaModFix amt="15000"/>
          </a:blip>
          <a:srcRect b="0" l="0" r="0" t="20070"/>
          <a:stretch/>
        </p:blipFill>
        <p:spPr>
          <a:xfrm>
            <a:off x="-381000" y="255588"/>
            <a:ext cx="12954000" cy="7286625"/>
          </a:xfrm>
          <a:prstGeom prst="rect">
            <a:avLst/>
          </a:prstGeom>
          <a:noFill/>
          <a:ln>
            <a:noFill/>
          </a:ln>
        </p:spPr>
      </p:pic>
      <p:sp>
        <p:nvSpPr>
          <p:cNvPr id="592" name="Google Shape;592;g2c81de69ad5_0_29"/>
          <p:cNvSpPr txBox="1"/>
          <p:nvPr/>
        </p:nvSpPr>
        <p:spPr>
          <a:xfrm>
            <a:off x="8351228" y="461727"/>
            <a:ext cx="3842100" cy="6874200"/>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593" name="Google Shape;593;g2c81de69ad5_0_29"/>
          <p:cNvSpPr/>
          <p:nvPr/>
        </p:nvSpPr>
        <p:spPr>
          <a:xfrm>
            <a:off x="542793" y="890389"/>
            <a:ext cx="608766" cy="608582"/>
          </a:xfrm>
          <a:custGeom>
            <a:rect b="b" l="l" r="r" t="t"/>
            <a:pathLst>
              <a:path extrusionOk="0" h="20595" w="20596">
                <a:moveTo>
                  <a:pt x="0" y="0"/>
                </a:moveTo>
                <a:lnTo>
                  <a:pt x="0" y="11107"/>
                </a:lnTo>
                <a:lnTo>
                  <a:pt x="94" y="11107"/>
                </a:lnTo>
                <a:cubicBezTo>
                  <a:pt x="279" y="13466"/>
                  <a:pt x="1231" y="15777"/>
                  <a:pt x="3034" y="17581"/>
                </a:cubicBezTo>
                <a:cubicBezTo>
                  <a:pt x="7052" y="21600"/>
                  <a:pt x="13565" y="21600"/>
                  <a:pt x="17582" y="17581"/>
                </a:cubicBezTo>
                <a:cubicBezTo>
                  <a:pt x="21600" y="13562"/>
                  <a:pt x="21600" y="7041"/>
                  <a:pt x="17582" y="3022"/>
                </a:cubicBezTo>
                <a:cubicBezTo>
                  <a:pt x="15747" y="1186"/>
                  <a:pt x="13391" y="239"/>
                  <a:pt x="10990" y="81"/>
                </a:cubicBezTo>
                <a:lnTo>
                  <a:pt x="10990" y="0"/>
                </a:lnTo>
                <a:lnTo>
                  <a:pt x="0" y="0"/>
                </a:lnTo>
                <a:close/>
                <a:moveTo>
                  <a:pt x="4404" y="10496"/>
                </a:moveTo>
                <a:lnTo>
                  <a:pt x="16213" y="10496"/>
                </a:lnTo>
                <a:cubicBezTo>
                  <a:pt x="16214" y="12009"/>
                  <a:pt x="15634" y="13519"/>
                  <a:pt x="14481" y="14673"/>
                </a:cubicBezTo>
                <a:cubicBezTo>
                  <a:pt x="12176" y="16979"/>
                  <a:pt x="8441" y="16979"/>
                  <a:pt x="6136" y="14673"/>
                </a:cubicBezTo>
                <a:cubicBezTo>
                  <a:pt x="4982" y="13519"/>
                  <a:pt x="4403" y="12009"/>
                  <a:pt x="4404" y="10496"/>
                </a:cubicBezTo>
                <a:close/>
              </a:path>
            </a:pathLst>
          </a:cu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grpSp>
        <p:nvGrpSpPr>
          <p:cNvPr id="594" name="Google Shape;594;g2c81de69ad5_0_29"/>
          <p:cNvGrpSpPr/>
          <p:nvPr/>
        </p:nvGrpSpPr>
        <p:grpSpPr>
          <a:xfrm>
            <a:off x="11394869" y="5980311"/>
            <a:ext cx="305811" cy="901105"/>
            <a:chOff x="11394869" y="5980311"/>
            <a:chExt cx="305811" cy="901105"/>
          </a:xfrm>
        </p:grpSpPr>
        <p:sp>
          <p:nvSpPr>
            <p:cNvPr id="595" name="Google Shape;595;g2c81de69ad5_0_29"/>
            <p:cNvSpPr/>
            <p:nvPr/>
          </p:nvSpPr>
          <p:spPr>
            <a:xfrm>
              <a:off x="11394878" y="5980311"/>
              <a:ext cx="305802" cy="451818"/>
            </a:xfrm>
            <a:custGeom>
              <a:rect b="b" l="l" r="r" t="t"/>
              <a:pathLst>
                <a:path extrusionOk="0" h="21600" w="21600">
                  <a:moveTo>
                    <a:pt x="10807" y="0"/>
                  </a:moveTo>
                  <a:cubicBezTo>
                    <a:pt x="9547" y="0"/>
                    <a:pt x="8290" y="154"/>
                    <a:pt x="7107" y="446"/>
                  </a:cubicBezTo>
                  <a:cubicBezTo>
                    <a:pt x="4107" y="1185"/>
                    <a:pt x="1751" y="2780"/>
                    <a:pt x="659" y="4809"/>
                  </a:cubicBezTo>
                  <a:cubicBezTo>
                    <a:pt x="272" y="5522"/>
                    <a:pt x="134" y="6678"/>
                    <a:pt x="70" y="8025"/>
                  </a:cubicBezTo>
                  <a:lnTo>
                    <a:pt x="42" y="8025"/>
                  </a:lnTo>
                  <a:lnTo>
                    <a:pt x="42" y="9258"/>
                  </a:lnTo>
                  <a:cubicBezTo>
                    <a:pt x="34" y="9786"/>
                    <a:pt x="0" y="10207"/>
                    <a:pt x="0" y="10805"/>
                  </a:cubicBezTo>
                  <a:cubicBezTo>
                    <a:pt x="0" y="11402"/>
                    <a:pt x="34" y="11823"/>
                    <a:pt x="42" y="12351"/>
                  </a:cubicBezTo>
                  <a:lnTo>
                    <a:pt x="42" y="21600"/>
                  </a:lnTo>
                  <a:lnTo>
                    <a:pt x="10807" y="21600"/>
                  </a:lnTo>
                  <a:lnTo>
                    <a:pt x="21572" y="21600"/>
                  </a:lnTo>
                  <a:lnTo>
                    <a:pt x="21572" y="12009"/>
                  </a:lnTo>
                  <a:cubicBezTo>
                    <a:pt x="21576" y="11586"/>
                    <a:pt x="21600" y="11270"/>
                    <a:pt x="21600" y="10805"/>
                  </a:cubicBezTo>
                  <a:cubicBezTo>
                    <a:pt x="21600" y="10339"/>
                    <a:pt x="21576" y="10023"/>
                    <a:pt x="21572" y="9600"/>
                  </a:cubicBezTo>
                  <a:lnTo>
                    <a:pt x="21572" y="8025"/>
                  </a:lnTo>
                  <a:lnTo>
                    <a:pt x="21530" y="8025"/>
                  </a:lnTo>
                  <a:cubicBezTo>
                    <a:pt x="21466" y="6678"/>
                    <a:pt x="21342" y="5522"/>
                    <a:pt x="20955" y="4809"/>
                  </a:cubicBezTo>
                  <a:cubicBezTo>
                    <a:pt x="19863" y="2779"/>
                    <a:pt x="17493" y="1185"/>
                    <a:pt x="14493" y="446"/>
                  </a:cubicBezTo>
                  <a:cubicBezTo>
                    <a:pt x="13310" y="154"/>
                    <a:pt x="12067" y="0"/>
                    <a:pt x="10807" y="0"/>
                  </a:cubicBezTo>
                  <a:close/>
                </a:path>
              </a:pathLst>
            </a:custGeom>
            <a:solidFill>
              <a:schemeClr val="accent2"/>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596" name="Google Shape;596;g2c81de69ad5_0_29"/>
            <p:cNvSpPr/>
            <p:nvPr/>
          </p:nvSpPr>
          <p:spPr>
            <a:xfrm rot="10800000">
              <a:off x="11394869" y="6429598"/>
              <a:ext cx="305802" cy="451818"/>
            </a:xfrm>
            <a:custGeom>
              <a:rect b="b" l="l" r="r" t="t"/>
              <a:pathLst>
                <a:path extrusionOk="0" h="21600" w="21600">
                  <a:moveTo>
                    <a:pt x="10807" y="0"/>
                  </a:moveTo>
                  <a:cubicBezTo>
                    <a:pt x="9547" y="0"/>
                    <a:pt x="8290" y="154"/>
                    <a:pt x="7107" y="446"/>
                  </a:cubicBezTo>
                  <a:cubicBezTo>
                    <a:pt x="4107" y="1185"/>
                    <a:pt x="1751" y="2780"/>
                    <a:pt x="659" y="4809"/>
                  </a:cubicBezTo>
                  <a:cubicBezTo>
                    <a:pt x="272" y="5522"/>
                    <a:pt x="134" y="6678"/>
                    <a:pt x="70" y="8025"/>
                  </a:cubicBezTo>
                  <a:lnTo>
                    <a:pt x="42" y="8025"/>
                  </a:lnTo>
                  <a:lnTo>
                    <a:pt x="42" y="9258"/>
                  </a:lnTo>
                  <a:cubicBezTo>
                    <a:pt x="34" y="9786"/>
                    <a:pt x="0" y="10207"/>
                    <a:pt x="0" y="10805"/>
                  </a:cubicBezTo>
                  <a:cubicBezTo>
                    <a:pt x="0" y="11402"/>
                    <a:pt x="34" y="11823"/>
                    <a:pt x="42" y="12351"/>
                  </a:cubicBezTo>
                  <a:lnTo>
                    <a:pt x="42" y="21600"/>
                  </a:lnTo>
                  <a:lnTo>
                    <a:pt x="10807" y="21600"/>
                  </a:lnTo>
                  <a:lnTo>
                    <a:pt x="21572" y="21600"/>
                  </a:lnTo>
                  <a:lnTo>
                    <a:pt x="21572" y="12009"/>
                  </a:lnTo>
                  <a:cubicBezTo>
                    <a:pt x="21576" y="11586"/>
                    <a:pt x="21600" y="11270"/>
                    <a:pt x="21600" y="10805"/>
                  </a:cubicBezTo>
                  <a:cubicBezTo>
                    <a:pt x="21600" y="10339"/>
                    <a:pt x="21576" y="10023"/>
                    <a:pt x="21572" y="9600"/>
                  </a:cubicBezTo>
                  <a:lnTo>
                    <a:pt x="21572" y="8025"/>
                  </a:lnTo>
                  <a:lnTo>
                    <a:pt x="21530" y="8025"/>
                  </a:lnTo>
                  <a:cubicBezTo>
                    <a:pt x="21466" y="6678"/>
                    <a:pt x="21342" y="5522"/>
                    <a:pt x="20955" y="4809"/>
                  </a:cubicBezTo>
                  <a:cubicBezTo>
                    <a:pt x="19863" y="2779"/>
                    <a:pt x="17493" y="1185"/>
                    <a:pt x="14493" y="446"/>
                  </a:cubicBezTo>
                  <a:cubicBezTo>
                    <a:pt x="13310" y="154"/>
                    <a:pt x="12067" y="0"/>
                    <a:pt x="10807" y="0"/>
                  </a:cubicBezTo>
                  <a:close/>
                </a:path>
              </a:pathLst>
            </a:custGeom>
            <a:solidFill>
              <a:srgbClr val="ECEEF3"/>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597" name="Google Shape;597;g2c81de69ad5_0_29"/>
            <p:cNvSpPr/>
            <p:nvPr/>
          </p:nvSpPr>
          <p:spPr>
            <a:xfrm>
              <a:off x="11494059" y="6186560"/>
              <a:ext cx="107244" cy="55890"/>
            </a:xfrm>
            <a:custGeom>
              <a:rect b="b" l="l" r="r" t="t"/>
              <a:pathLst>
                <a:path extrusionOk="0" h="21600" w="21600">
                  <a:moveTo>
                    <a:pt x="0" y="20945"/>
                  </a:moveTo>
                  <a:lnTo>
                    <a:pt x="10916" y="0"/>
                  </a:lnTo>
                  <a:lnTo>
                    <a:pt x="21600" y="21600"/>
                  </a:lnTo>
                </a:path>
              </a:pathLst>
            </a:custGeom>
            <a:noFill/>
            <a:ln cap="sq" cmpd="sng" w="19050">
              <a:solidFill>
                <a:srgbClr val="E2E7EC"/>
              </a:solidFill>
              <a:prstDash val="solid"/>
              <a:miter lim="8000"/>
              <a:headEnd len="sm" w="sm" type="none"/>
              <a:tailEnd len="sm" w="sm" type="none"/>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598" name="Google Shape;598;g2c81de69ad5_0_29"/>
            <p:cNvSpPr/>
            <p:nvPr/>
          </p:nvSpPr>
          <p:spPr>
            <a:xfrm rot="10800000">
              <a:off x="11494244" y="6624008"/>
              <a:ext cx="107244" cy="55890"/>
            </a:xfrm>
            <a:custGeom>
              <a:rect b="b" l="l" r="r" t="t"/>
              <a:pathLst>
                <a:path extrusionOk="0" h="21600" w="21600">
                  <a:moveTo>
                    <a:pt x="0" y="20945"/>
                  </a:moveTo>
                  <a:lnTo>
                    <a:pt x="10916" y="0"/>
                  </a:lnTo>
                  <a:lnTo>
                    <a:pt x="21600" y="21600"/>
                  </a:lnTo>
                </a:path>
              </a:pathLst>
            </a:custGeom>
            <a:noFill/>
            <a:ln cap="sq" cmpd="sng" w="19050">
              <a:solidFill>
                <a:schemeClr val="accent1"/>
              </a:solidFill>
              <a:prstDash val="solid"/>
              <a:miter lim="8000"/>
              <a:headEnd len="sm" w="sm" type="none"/>
              <a:tailEnd len="sm" w="sm" type="none"/>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grpSp>
      <p:pic>
        <p:nvPicPr>
          <p:cNvPr id="599" name="Google Shape;599;g2c81de69ad5_0_29"/>
          <p:cNvPicPr preferRelativeResize="0"/>
          <p:nvPr/>
        </p:nvPicPr>
        <p:blipFill rotWithShape="1">
          <a:blip r:embed="rId4">
            <a:alphaModFix/>
          </a:blip>
          <a:srcRect b="2330" l="0" r="0" t="-2330"/>
          <a:stretch/>
        </p:blipFill>
        <p:spPr>
          <a:xfrm>
            <a:off x="4256850" y="1498975"/>
            <a:ext cx="7138026" cy="4027525"/>
          </a:xfrm>
          <a:prstGeom prst="rect">
            <a:avLst/>
          </a:prstGeom>
          <a:noFill/>
          <a:ln>
            <a:noFill/>
          </a:ln>
        </p:spPr>
      </p:pic>
      <p:sp>
        <p:nvSpPr>
          <p:cNvPr id="600" name="Google Shape;600;g2c81de69ad5_0_29"/>
          <p:cNvSpPr txBox="1"/>
          <p:nvPr/>
        </p:nvSpPr>
        <p:spPr>
          <a:xfrm>
            <a:off x="3136870" y="5674592"/>
            <a:ext cx="3282600" cy="503400"/>
          </a:xfrm>
          <a:prstGeom prst="rect">
            <a:avLst/>
          </a:prstGeom>
          <a:solidFill>
            <a:srgbClr val="FFFFFF"/>
          </a:solidFill>
          <a:ln>
            <a:noFill/>
          </a:ln>
          <a:effectLst>
            <a:outerShdw blurRad="762000" rotWithShape="0" dir="2700000" dist="381000">
              <a:srgbClr val="000000">
                <a:alpha val="14900"/>
              </a:srgbClr>
            </a:outerShdw>
          </a:effectLst>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601" name="Google Shape;601;g2c81de69ad5_0_29"/>
          <p:cNvSpPr/>
          <p:nvPr/>
        </p:nvSpPr>
        <p:spPr>
          <a:xfrm>
            <a:off x="6098672" y="5875378"/>
            <a:ext cx="163512" cy="103194"/>
          </a:xfrm>
          <a:custGeom>
            <a:rect b="b" l="l" r="r" t="t"/>
            <a:pathLst>
              <a:path extrusionOk="0" h="21600" w="21600">
                <a:moveTo>
                  <a:pt x="14706" y="0"/>
                </a:moveTo>
                <a:lnTo>
                  <a:pt x="12163" y="4029"/>
                </a:lnTo>
                <a:lnTo>
                  <a:pt x="14549" y="7809"/>
                </a:lnTo>
                <a:lnTo>
                  <a:pt x="0" y="7809"/>
                </a:lnTo>
                <a:lnTo>
                  <a:pt x="0" y="13500"/>
                </a:lnTo>
                <a:lnTo>
                  <a:pt x="14732" y="13500"/>
                </a:lnTo>
                <a:lnTo>
                  <a:pt x="12163" y="17571"/>
                </a:lnTo>
                <a:lnTo>
                  <a:pt x="14706" y="21600"/>
                </a:lnTo>
                <a:lnTo>
                  <a:pt x="18979" y="14829"/>
                </a:lnTo>
                <a:lnTo>
                  <a:pt x="19057" y="14954"/>
                </a:lnTo>
                <a:lnTo>
                  <a:pt x="21600" y="10925"/>
                </a:lnTo>
                <a:lnTo>
                  <a:pt x="21521" y="10800"/>
                </a:lnTo>
                <a:lnTo>
                  <a:pt x="21600" y="10675"/>
                </a:lnTo>
                <a:lnTo>
                  <a:pt x="19057" y="6646"/>
                </a:lnTo>
                <a:lnTo>
                  <a:pt x="18979" y="6771"/>
                </a:lnTo>
                <a:lnTo>
                  <a:pt x="14706" y="0"/>
                </a:lnTo>
                <a:close/>
              </a:path>
            </a:pathLst>
          </a:cu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602" name="Google Shape;602;g2c81de69ad5_0_29"/>
          <p:cNvSpPr txBox="1"/>
          <p:nvPr/>
        </p:nvSpPr>
        <p:spPr>
          <a:xfrm>
            <a:off x="752475" y="1846925"/>
            <a:ext cx="6907200" cy="2855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5800">
                <a:solidFill>
                  <a:schemeClr val="accent1"/>
                </a:solidFill>
                <a:latin typeface="Catamaran"/>
                <a:ea typeface="Catamaran"/>
                <a:cs typeface="Catamaran"/>
                <a:sym typeface="Catamaran"/>
              </a:rPr>
              <a:t>Thanks for </a:t>
            </a:r>
            <a:endParaRPr b="1" sz="5800">
              <a:solidFill>
                <a:schemeClr val="accent1"/>
              </a:solidFill>
              <a:latin typeface="Catamaran"/>
              <a:ea typeface="Catamaran"/>
              <a:cs typeface="Catamaran"/>
              <a:sym typeface="Catamaran"/>
            </a:endParaRPr>
          </a:p>
          <a:p>
            <a:pPr indent="0" lvl="0" marL="0" marR="0" rtl="0" algn="l">
              <a:spcBef>
                <a:spcPts val="0"/>
              </a:spcBef>
              <a:spcAft>
                <a:spcPts val="0"/>
              </a:spcAft>
              <a:buNone/>
            </a:pPr>
            <a:r>
              <a:rPr b="1" lang="en-US" sz="5800">
                <a:solidFill>
                  <a:schemeClr val="accent1"/>
                </a:solidFill>
                <a:latin typeface="Catamaran"/>
                <a:ea typeface="Catamaran"/>
                <a:cs typeface="Catamaran"/>
                <a:sym typeface="Catamaran"/>
              </a:rPr>
              <a:t>listening!</a:t>
            </a:r>
            <a:endParaRPr b="1" i="0" sz="3100" u="none" cap="none" strike="noStrike">
              <a:latin typeface="Catamaran"/>
              <a:ea typeface="Catamaran"/>
              <a:cs typeface="Catamaran"/>
              <a:sym typeface="Catamaran"/>
            </a:endParaRPr>
          </a:p>
        </p:txBody>
      </p:sp>
      <p:sp>
        <p:nvSpPr>
          <p:cNvPr id="603" name="Google Shape;603;g2c81de69ad5_0_29"/>
          <p:cNvSpPr txBox="1"/>
          <p:nvPr/>
        </p:nvSpPr>
        <p:spPr>
          <a:xfrm>
            <a:off x="3300827" y="5738613"/>
            <a:ext cx="2954700" cy="348900"/>
          </a:xfrm>
          <a:prstGeom prst="rect">
            <a:avLst/>
          </a:prstGeom>
          <a:noFill/>
          <a:ln>
            <a:noFill/>
          </a:ln>
        </p:spPr>
        <p:txBody>
          <a:bodyPr anchorCtr="0" anchor="ctr" bIns="50800" lIns="50800" spcFirstLastPara="1" rIns="50800" wrap="square" tIns="50800">
            <a:spAutoFit/>
          </a:bodyPr>
          <a:lstStyle/>
          <a:p>
            <a:pPr indent="0" lvl="0" marL="0" marR="0" rtl="0" algn="just">
              <a:spcBef>
                <a:spcPts val="0"/>
              </a:spcBef>
              <a:spcAft>
                <a:spcPts val="0"/>
              </a:spcAft>
              <a:buNone/>
            </a:pPr>
            <a:r>
              <a:rPr b="1" i="0" lang="en-US" sz="1600" u="none" cap="none" strike="noStrike">
                <a:solidFill>
                  <a:schemeClr val="accent1"/>
                </a:solidFill>
                <a:latin typeface="Catamaran"/>
                <a:ea typeface="Catamaran"/>
                <a:cs typeface="Catamaran"/>
                <a:sym typeface="Catamaran"/>
              </a:rPr>
              <a:t>Data Science 2024 Boot</a:t>
            </a:r>
            <a:r>
              <a:rPr b="1" lang="en-US" sz="1600">
                <a:solidFill>
                  <a:schemeClr val="accent1"/>
                </a:solidFill>
                <a:latin typeface="Catamaran"/>
                <a:ea typeface="Catamaran"/>
                <a:cs typeface="Catamaran"/>
                <a:sym typeface="Catamaran"/>
              </a:rPr>
              <a:t>c</a:t>
            </a:r>
            <a:r>
              <a:rPr b="1" i="0" lang="en-US" sz="1600" u="none" cap="none" strike="noStrike">
                <a:solidFill>
                  <a:schemeClr val="accent1"/>
                </a:solidFill>
                <a:latin typeface="Catamaran"/>
                <a:ea typeface="Catamaran"/>
                <a:cs typeface="Catamaran"/>
                <a:sym typeface="Catamaran"/>
              </a:rPr>
              <a:t>amp</a:t>
            </a:r>
            <a:endParaRPr b="1" i="0" sz="1800" u="none" cap="none" strike="noStrike">
              <a:latin typeface="Catamaran"/>
              <a:ea typeface="Catamaran"/>
              <a:cs typeface="Catamaran"/>
              <a:sym typeface="Catamaran"/>
            </a:endParaRPr>
          </a:p>
        </p:txBody>
      </p:sp>
      <p:sp>
        <p:nvSpPr>
          <p:cNvPr id="604" name="Google Shape;604;g2c81de69ad5_0_29"/>
          <p:cNvSpPr txBox="1"/>
          <p:nvPr/>
        </p:nvSpPr>
        <p:spPr>
          <a:xfrm>
            <a:off x="830400" y="6299625"/>
            <a:ext cx="72159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tamaran"/>
                <a:ea typeface="Catamaran"/>
                <a:cs typeface="Catamaran"/>
                <a:sym typeface="Catamaran"/>
              </a:rPr>
              <a:t>Shihui Feng, Dong Li, Sofia Celorio , Antong Lei, KaiYuan Ma, Tujie Guo</a:t>
            </a:r>
            <a:endParaRPr>
              <a:latin typeface="Catamaran"/>
              <a:ea typeface="Catamaran"/>
              <a:cs typeface="Catamaran"/>
              <a:sym typeface="Catamar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alpha val="4705"/>
          </a:schemeClr>
        </a:solidFill>
      </p:bgPr>
    </p:bg>
    <p:spTree>
      <p:nvGrpSpPr>
        <p:cNvPr id="608" name="Shape 608"/>
        <p:cNvGrpSpPr/>
        <p:nvPr/>
      </p:nvGrpSpPr>
      <p:grpSpPr>
        <a:xfrm>
          <a:off x="0" y="0"/>
          <a:ext cx="0" cy="0"/>
          <a:chOff x="0" y="0"/>
          <a:chExt cx="0" cy="0"/>
        </a:xfrm>
      </p:grpSpPr>
      <p:sp>
        <p:nvSpPr>
          <p:cNvPr id="609" name="Google Shape;609;p33"/>
          <p:cNvSpPr txBox="1"/>
          <p:nvPr/>
        </p:nvSpPr>
        <p:spPr>
          <a:xfrm>
            <a:off x="0" y="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610" name="Google Shape;610;p33"/>
          <p:cNvPicPr preferRelativeResize="0"/>
          <p:nvPr/>
        </p:nvPicPr>
        <p:blipFill rotWithShape="1">
          <a:blip r:embed="rId3">
            <a:alphaModFix amt="15000"/>
          </a:blip>
          <a:srcRect b="-1" l="0" r="0" t="20071"/>
          <a:stretch/>
        </p:blipFill>
        <p:spPr>
          <a:xfrm>
            <a:off x="-381000" y="-214312"/>
            <a:ext cx="12954000" cy="7286625"/>
          </a:xfrm>
          <a:prstGeom prst="rect">
            <a:avLst/>
          </a:prstGeom>
          <a:noFill/>
          <a:ln>
            <a:noFill/>
          </a:ln>
        </p:spPr>
      </p:pic>
      <p:grpSp>
        <p:nvGrpSpPr>
          <p:cNvPr id="611" name="Google Shape;611;p33"/>
          <p:cNvGrpSpPr/>
          <p:nvPr/>
        </p:nvGrpSpPr>
        <p:grpSpPr>
          <a:xfrm>
            <a:off x="5797074" y="6550320"/>
            <a:ext cx="597852" cy="615360"/>
            <a:chOff x="5797074" y="6550320"/>
            <a:chExt cx="597852" cy="615360"/>
          </a:xfrm>
        </p:grpSpPr>
        <p:sp>
          <p:nvSpPr>
            <p:cNvPr id="612" name="Google Shape;612;p33"/>
            <p:cNvSpPr txBox="1"/>
            <p:nvPr/>
          </p:nvSpPr>
          <p:spPr>
            <a:xfrm rot="5400000">
              <a:off x="5788320" y="6559074"/>
              <a:ext cx="615360" cy="597852"/>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613" name="Google Shape;613;p33"/>
            <p:cNvSpPr/>
            <p:nvPr/>
          </p:nvSpPr>
          <p:spPr>
            <a:xfrm>
              <a:off x="5988050" y="6647010"/>
              <a:ext cx="215900" cy="1143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
        <p:nvSpPr>
          <p:cNvPr id="614" name="Google Shape;614;p33"/>
          <p:cNvSpPr/>
          <p:nvPr/>
        </p:nvSpPr>
        <p:spPr>
          <a:xfrm>
            <a:off x="624150" y="1320550"/>
            <a:ext cx="6047700" cy="5040900"/>
          </a:xfrm>
          <a:prstGeom prst="roundRect">
            <a:avLst>
              <a:gd fmla="val 2603" name="adj"/>
            </a:avLst>
          </a:prstGeom>
          <a:solidFill>
            <a:schemeClr val="lt1"/>
          </a:solidFill>
          <a:ln>
            <a:noFill/>
          </a:ln>
          <a:effectLst>
            <a:outerShdw blurRad="342900" sx="102000" rotWithShape="0" algn="ctr" sy="102000">
              <a:srgbClr val="000000">
                <a:alpha val="784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615" name="Google Shape;615;p33"/>
          <p:cNvSpPr txBox="1"/>
          <p:nvPr/>
        </p:nvSpPr>
        <p:spPr>
          <a:xfrm>
            <a:off x="930625" y="2057075"/>
            <a:ext cx="4452600" cy="2583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616" name="Google Shape;616;p33"/>
          <p:cNvSpPr/>
          <p:nvPr/>
        </p:nvSpPr>
        <p:spPr>
          <a:xfrm>
            <a:off x="1695765" y="1320548"/>
            <a:ext cx="826455" cy="523745"/>
          </a:xfrm>
          <a:prstGeom prst="round2DiagRect">
            <a:avLst>
              <a:gd fmla="val 28766" name="adj1"/>
              <a:gd fmla="val 0" name="adj2"/>
            </a:avLst>
          </a:prstGeom>
          <a:gradFill>
            <a:gsLst>
              <a:gs pos="0">
                <a:srgbClr val="4ABC96"/>
              </a:gs>
              <a:gs pos="85000">
                <a:schemeClr val="accent1"/>
              </a:gs>
              <a:gs pos="100000">
                <a:schemeClr val="accent1"/>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617" name="Google Shape;617;p33"/>
          <p:cNvSpPr/>
          <p:nvPr/>
        </p:nvSpPr>
        <p:spPr>
          <a:xfrm rot="10800000">
            <a:off x="10104549" y="4580528"/>
            <a:ext cx="256792" cy="244023"/>
          </a:xfrm>
          <a:custGeom>
            <a:rect b="b" l="l" r="r" t="t"/>
            <a:pathLst>
              <a:path extrusionOk="0" h="1009867" w="1009867">
                <a:moveTo>
                  <a:pt x="504933" y="1009867"/>
                </a:moveTo>
                <a:lnTo>
                  <a:pt x="504934" y="1009866"/>
                </a:lnTo>
                <a:cubicBezTo>
                  <a:pt x="432312" y="1009866"/>
                  <a:pt x="373440" y="950994"/>
                  <a:pt x="373440" y="878372"/>
                </a:cubicBezTo>
                <a:lnTo>
                  <a:pt x="373440" y="636427"/>
                </a:lnTo>
                <a:lnTo>
                  <a:pt x="131494" y="636427"/>
                </a:lnTo>
                <a:cubicBezTo>
                  <a:pt x="58872" y="636427"/>
                  <a:pt x="0" y="577555"/>
                  <a:pt x="0" y="504933"/>
                </a:cubicBezTo>
                <a:cubicBezTo>
                  <a:pt x="0" y="432311"/>
                  <a:pt x="58872" y="373439"/>
                  <a:pt x="131494" y="373439"/>
                </a:cubicBezTo>
                <a:lnTo>
                  <a:pt x="373440" y="373439"/>
                </a:lnTo>
                <a:lnTo>
                  <a:pt x="373440" y="131494"/>
                </a:lnTo>
                <a:cubicBezTo>
                  <a:pt x="373440" y="58872"/>
                  <a:pt x="432312" y="0"/>
                  <a:pt x="504934" y="0"/>
                </a:cubicBezTo>
                <a:cubicBezTo>
                  <a:pt x="577556" y="0"/>
                  <a:pt x="636428" y="58872"/>
                  <a:pt x="636428" y="131494"/>
                </a:cubicBezTo>
                <a:lnTo>
                  <a:pt x="636428" y="373439"/>
                </a:lnTo>
                <a:lnTo>
                  <a:pt x="878373" y="373440"/>
                </a:lnTo>
                <a:cubicBezTo>
                  <a:pt x="950995" y="373440"/>
                  <a:pt x="1009867" y="432312"/>
                  <a:pt x="1009867" y="504934"/>
                </a:cubicBezTo>
                <a:lnTo>
                  <a:pt x="1009866" y="504933"/>
                </a:lnTo>
                <a:cubicBezTo>
                  <a:pt x="1009866" y="577555"/>
                  <a:pt x="950994" y="636427"/>
                  <a:pt x="878372" y="636427"/>
                </a:cubicBezTo>
                <a:lnTo>
                  <a:pt x="636428" y="636427"/>
                </a:lnTo>
                <a:lnTo>
                  <a:pt x="636427" y="878373"/>
                </a:lnTo>
                <a:cubicBezTo>
                  <a:pt x="636427" y="950995"/>
                  <a:pt x="577555" y="1009867"/>
                  <a:pt x="504933" y="1009867"/>
                </a:cubicBezTo>
                <a:close/>
              </a:path>
            </a:pathLst>
          </a:custGeom>
          <a:solidFill>
            <a:srgbClr val="C1E9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618" name="Google Shape;618;p33"/>
          <p:cNvSpPr txBox="1"/>
          <p:nvPr/>
        </p:nvSpPr>
        <p:spPr>
          <a:xfrm>
            <a:off x="1957572" y="1413143"/>
            <a:ext cx="701808" cy="338554"/>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i="0" sz="1800" u="none" cap="none" strike="noStrike">
              <a:latin typeface="Catamaran"/>
              <a:ea typeface="Catamaran"/>
              <a:cs typeface="Catamaran"/>
              <a:sym typeface="Catamaran"/>
            </a:endParaRPr>
          </a:p>
        </p:txBody>
      </p:sp>
      <p:sp>
        <p:nvSpPr>
          <p:cNvPr id="619" name="Google Shape;619;p33"/>
          <p:cNvSpPr/>
          <p:nvPr/>
        </p:nvSpPr>
        <p:spPr>
          <a:xfrm>
            <a:off x="264152" y="277385"/>
            <a:ext cx="360000" cy="285696"/>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620" name="Google Shape;620;p33"/>
          <p:cNvSpPr txBox="1"/>
          <p:nvPr/>
        </p:nvSpPr>
        <p:spPr>
          <a:xfrm>
            <a:off x="780300" y="664142"/>
            <a:ext cx="10745700" cy="432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600">
                <a:solidFill>
                  <a:schemeClr val="accent1"/>
                </a:solidFill>
                <a:latin typeface="Catamaran"/>
                <a:ea typeface="Catamaran"/>
                <a:cs typeface="Catamaran"/>
                <a:sym typeface="Catamaran"/>
              </a:rPr>
              <a:t>Compare &amp; Analysis</a:t>
            </a:r>
            <a:endParaRPr b="1" i="0" sz="3600" u="none" cap="none" strike="noStrike">
              <a:solidFill>
                <a:schemeClr val="accent1"/>
              </a:solidFill>
              <a:latin typeface="Catamaran"/>
              <a:ea typeface="Catamaran"/>
              <a:cs typeface="Catamaran"/>
              <a:sym typeface="Catamaran"/>
            </a:endParaRPr>
          </a:p>
        </p:txBody>
      </p:sp>
      <p:sp>
        <p:nvSpPr>
          <p:cNvPr id="621" name="Google Shape;621;p33"/>
          <p:cNvSpPr txBox="1"/>
          <p:nvPr/>
        </p:nvSpPr>
        <p:spPr>
          <a:xfrm>
            <a:off x="1456475" y="1968450"/>
            <a:ext cx="56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22" name="Google Shape;622;p33"/>
          <p:cNvSpPr txBox="1"/>
          <p:nvPr/>
        </p:nvSpPr>
        <p:spPr>
          <a:xfrm>
            <a:off x="907675" y="1858575"/>
            <a:ext cx="5330700" cy="39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700">
                <a:solidFill>
                  <a:schemeClr val="accent3"/>
                </a:solidFill>
              </a:rPr>
              <a:t>Compare and analyze:</a:t>
            </a:r>
            <a:endParaRPr b="1" sz="1700">
              <a:solidFill>
                <a:schemeClr val="accent3"/>
              </a:solidFill>
            </a:endParaRPr>
          </a:p>
          <a:p>
            <a:pPr indent="0" lvl="0" marL="0" rtl="0" algn="l">
              <a:spcBef>
                <a:spcPts val="0"/>
              </a:spcBef>
              <a:spcAft>
                <a:spcPts val="0"/>
              </a:spcAft>
              <a:buClr>
                <a:schemeClr val="dk1"/>
              </a:buClr>
              <a:buSzPts val="1100"/>
              <a:buFont typeface="Arial"/>
              <a:buNone/>
            </a:pPr>
            <a:r>
              <a:rPr lang="en-US" sz="1700"/>
              <a:t>- PERFORMANCE: The gradient boosted regression tree outperforms linear regression on all metrics, showing lower MAE and RMSE, and higher R² values.</a:t>
            </a:r>
            <a:endParaRPr sz="1700"/>
          </a:p>
          <a:p>
            <a:pPr indent="0" lvl="0" marL="0" rtl="0" algn="l">
              <a:spcBef>
                <a:spcPts val="0"/>
              </a:spcBef>
              <a:spcAft>
                <a:spcPts val="0"/>
              </a:spcAft>
              <a:buClr>
                <a:schemeClr val="dk1"/>
              </a:buClr>
              <a:buSzPts val="1100"/>
              <a:buFont typeface="Arial"/>
              <a:buNone/>
            </a:pPr>
            <a:r>
              <a:rPr lang="en-US" sz="1700"/>
              <a:t>- Model Complexity: Gradient boosted regression trees are more complex than linear regression, requiring more computational resources and time for training and tuning.</a:t>
            </a:r>
            <a:endParaRPr sz="1700"/>
          </a:p>
          <a:p>
            <a:pPr indent="0" lvl="0" marL="0" rtl="0" algn="l">
              <a:spcBef>
                <a:spcPts val="0"/>
              </a:spcBef>
              <a:spcAft>
                <a:spcPts val="0"/>
              </a:spcAft>
              <a:buClr>
                <a:schemeClr val="dk1"/>
              </a:buClr>
              <a:buSzPts val="1100"/>
              <a:buFont typeface="Arial"/>
              <a:buNone/>
            </a:pPr>
            <a:r>
              <a:rPr lang="en-US" sz="1700"/>
              <a:t>- Interpretability: Linear regression models are usually easier to interpret because they provide direct coefficients to describe the relationship between features and targets. Gradient boosted regression trees, on the other hand, are more difficult to interpret because they are integrated models based on a large number of decision trees.</a:t>
            </a:r>
            <a:endParaRPr sz="1700"/>
          </a:p>
          <a:p>
            <a:pPr indent="0" lvl="0" marL="0" rtl="0" algn="l">
              <a:spcBef>
                <a:spcPts val="0"/>
              </a:spcBef>
              <a:spcAft>
                <a:spcPts val="0"/>
              </a:spcAft>
              <a:buNone/>
            </a:pPr>
            <a:r>
              <a:t/>
            </a:r>
            <a:endParaRPr/>
          </a:p>
        </p:txBody>
      </p:sp>
      <p:pic>
        <p:nvPicPr>
          <p:cNvPr id="623" name="Google Shape;623;p33"/>
          <p:cNvPicPr preferRelativeResize="0"/>
          <p:nvPr/>
        </p:nvPicPr>
        <p:blipFill rotWithShape="1">
          <a:blip r:embed="rId4">
            <a:alphaModFix/>
          </a:blip>
          <a:srcRect b="0" l="34415" r="16101" t="0"/>
          <a:stretch/>
        </p:blipFill>
        <p:spPr>
          <a:xfrm>
            <a:off x="8010600" y="1521900"/>
            <a:ext cx="3299326" cy="4448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alpha val="4705"/>
          </a:schemeClr>
        </a:solidFill>
      </p:bgPr>
    </p:bg>
    <p:spTree>
      <p:nvGrpSpPr>
        <p:cNvPr id="627" name="Shape 627"/>
        <p:cNvGrpSpPr/>
        <p:nvPr/>
      </p:nvGrpSpPr>
      <p:grpSpPr>
        <a:xfrm>
          <a:off x="0" y="0"/>
          <a:ext cx="0" cy="0"/>
          <a:chOff x="0" y="0"/>
          <a:chExt cx="0" cy="0"/>
        </a:xfrm>
      </p:grpSpPr>
      <p:sp>
        <p:nvSpPr>
          <p:cNvPr id="628" name="Google Shape;628;p38"/>
          <p:cNvSpPr txBox="1"/>
          <p:nvPr/>
        </p:nvSpPr>
        <p:spPr>
          <a:xfrm>
            <a:off x="0" y="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629" name="Google Shape;629;p38"/>
          <p:cNvPicPr preferRelativeResize="0"/>
          <p:nvPr/>
        </p:nvPicPr>
        <p:blipFill rotWithShape="1">
          <a:blip r:embed="rId3">
            <a:alphaModFix amt="15000"/>
          </a:blip>
          <a:srcRect b="-1" l="0" r="0" t="20071"/>
          <a:stretch/>
        </p:blipFill>
        <p:spPr>
          <a:xfrm>
            <a:off x="-381000" y="-214312"/>
            <a:ext cx="12954000" cy="7286625"/>
          </a:xfrm>
          <a:prstGeom prst="rect">
            <a:avLst/>
          </a:prstGeom>
          <a:noFill/>
          <a:ln>
            <a:noFill/>
          </a:ln>
        </p:spPr>
      </p:pic>
      <p:grpSp>
        <p:nvGrpSpPr>
          <p:cNvPr id="630" name="Google Shape;630;p38"/>
          <p:cNvGrpSpPr/>
          <p:nvPr/>
        </p:nvGrpSpPr>
        <p:grpSpPr>
          <a:xfrm>
            <a:off x="5797074" y="6550320"/>
            <a:ext cx="597852" cy="615360"/>
            <a:chOff x="5797074" y="6550320"/>
            <a:chExt cx="597852" cy="615360"/>
          </a:xfrm>
        </p:grpSpPr>
        <p:sp>
          <p:nvSpPr>
            <p:cNvPr id="631" name="Google Shape;631;p38"/>
            <p:cNvSpPr txBox="1"/>
            <p:nvPr/>
          </p:nvSpPr>
          <p:spPr>
            <a:xfrm rot="5400000">
              <a:off x="5788320" y="6559074"/>
              <a:ext cx="615360" cy="597852"/>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632" name="Google Shape;632;p38"/>
            <p:cNvSpPr/>
            <p:nvPr/>
          </p:nvSpPr>
          <p:spPr>
            <a:xfrm>
              <a:off x="5988050" y="6647010"/>
              <a:ext cx="215900" cy="1143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
        <p:nvSpPr>
          <p:cNvPr id="633" name="Google Shape;633;p38"/>
          <p:cNvSpPr/>
          <p:nvPr/>
        </p:nvSpPr>
        <p:spPr>
          <a:xfrm>
            <a:off x="3370580" y="1542138"/>
            <a:ext cx="5438140" cy="4134678"/>
          </a:xfrm>
          <a:prstGeom prst="roundRect">
            <a:avLst>
              <a:gd fmla="val 3148" name="adj"/>
            </a:avLst>
          </a:prstGeom>
          <a:solidFill>
            <a:schemeClr val="lt1"/>
          </a:solidFill>
          <a:ln cap="sq" cmpd="sng" w="19050">
            <a:solidFill>
              <a:schemeClr val="accent3"/>
            </a:solidFill>
            <a:prstDash val="solid"/>
            <a:miter lim="8000"/>
            <a:headEnd len="sm" w="sm" type="none"/>
            <a:tailEnd len="sm" w="sm" type="none"/>
          </a:ln>
          <a:effectLst>
            <a:outerShdw rotWithShape="0" algn="ctr" dir="2340000" dist="88900">
              <a:schemeClr val="accent3"/>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634" name="Google Shape;634;p38"/>
          <p:cNvSpPr/>
          <p:nvPr/>
        </p:nvSpPr>
        <p:spPr>
          <a:xfrm>
            <a:off x="5090784" y="1775867"/>
            <a:ext cx="2068195" cy="2068195"/>
          </a:xfrm>
          <a:prstGeom prst="ellipse">
            <a:avLst/>
          </a:prstGeom>
          <a:solidFill>
            <a:schemeClr val="accent3"/>
          </a:solidFill>
          <a:ln cap="sq" cmpd="sng" w="12700">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635" name="Google Shape;635;p38"/>
          <p:cNvSpPr txBox="1"/>
          <p:nvPr/>
        </p:nvSpPr>
        <p:spPr>
          <a:xfrm>
            <a:off x="3630930" y="4077791"/>
            <a:ext cx="4917440" cy="148717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US" sz="1400" u="none" cap="none" strike="noStrike">
                <a:solidFill>
                  <a:srgbClr val="262626"/>
                </a:solidFill>
                <a:latin typeface="Arial"/>
                <a:ea typeface="Arial"/>
                <a:cs typeface="Arial"/>
                <a:sym typeface="Arial"/>
              </a:rPr>
              <a:t>Discuss the challenges faced during the project.</a:t>
            </a:r>
            <a:endParaRPr b="0" i="0" sz="1800" u="none" cap="none" strike="noStrike"/>
          </a:p>
        </p:txBody>
      </p:sp>
      <p:pic>
        <p:nvPicPr>
          <p:cNvPr id="636" name="Google Shape;636;p38"/>
          <p:cNvPicPr preferRelativeResize="0"/>
          <p:nvPr/>
        </p:nvPicPr>
        <p:blipFill rotWithShape="1">
          <a:blip r:embed="rId4">
            <a:alphaModFix/>
          </a:blip>
          <a:srcRect b="0" l="0" r="0" t="0"/>
          <a:stretch/>
        </p:blipFill>
        <p:spPr>
          <a:xfrm>
            <a:off x="5162550" y="1847633"/>
            <a:ext cx="1924664" cy="1924664"/>
          </a:xfrm>
          <a:prstGeom prst="rect">
            <a:avLst/>
          </a:prstGeom>
          <a:noFill/>
          <a:ln>
            <a:noFill/>
          </a:ln>
        </p:spPr>
      </p:pic>
      <p:sp>
        <p:nvSpPr>
          <p:cNvPr id="637" name="Google Shape;637;p38"/>
          <p:cNvSpPr/>
          <p:nvPr/>
        </p:nvSpPr>
        <p:spPr>
          <a:xfrm>
            <a:off x="4984104" y="1660297"/>
            <a:ext cx="684530" cy="68453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638" name="Google Shape;638;p38"/>
          <p:cNvSpPr txBox="1"/>
          <p:nvPr/>
        </p:nvSpPr>
        <p:spPr>
          <a:xfrm>
            <a:off x="5104069" y="1848892"/>
            <a:ext cx="444600" cy="277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b="0" i="0" sz="1800" u="none" cap="none" strike="noStrike"/>
          </a:p>
        </p:txBody>
      </p:sp>
      <p:sp>
        <p:nvSpPr>
          <p:cNvPr id="639" name="Google Shape;639;p38"/>
          <p:cNvSpPr/>
          <p:nvPr/>
        </p:nvSpPr>
        <p:spPr>
          <a:xfrm>
            <a:off x="264152" y="277385"/>
            <a:ext cx="360000" cy="285696"/>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640" name="Google Shape;640;p38"/>
          <p:cNvSpPr txBox="1"/>
          <p:nvPr/>
        </p:nvSpPr>
        <p:spPr>
          <a:xfrm>
            <a:off x="780300" y="664142"/>
            <a:ext cx="10745700" cy="432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600">
                <a:solidFill>
                  <a:schemeClr val="accent1"/>
                </a:solidFill>
                <a:latin typeface="Catamaran"/>
                <a:ea typeface="Catamaran"/>
                <a:cs typeface="Catamaran"/>
                <a:sym typeface="Catamaran"/>
              </a:rPr>
              <a:t>Challenges Faced during Project</a:t>
            </a:r>
            <a:endParaRPr b="1" i="0" sz="3600" u="none" cap="none" strike="noStrike">
              <a:solidFill>
                <a:schemeClr val="accent1"/>
              </a:solidFill>
              <a:latin typeface="Catamaran"/>
              <a:ea typeface="Catamaran"/>
              <a:cs typeface="Catamaran"/>
              <a:sym typeface="Catamar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4" name="Shape 644"/>
        <p:cNvGrpSpPr/>
        <p:nvPr/>
      </p:nvGrpSpPr>
      <p:grpSpPr>
        <a:xfrm>
          <a:off x="0" y="0"/>
          <a:ext cx="0" cy="0"/>
          <a:chOff x="0" y="0"/>
          <a:chExt cx="0" cy="0"/>
        </a:xfrm>
      </p:grpSpPr>
      <p:sp>
        <p:nvSpPr>
          <p:cNvPr id="645" name="Google Shape;645;g2d0c9c23082_2_79"/>
          <p:cNvSpPr txBox="1"/>
          <p:nvPr/>
        </p:nvSpPr>
        <p:spPr>
          <a:xfrm>
            <a:off x="897600" y="762000"/>
            <a:ext cx="10396800" cy="5669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b="1" lang="en-US" sz="1800">
                <a:solidFill>
                  <a:srgbClr val="0D0D0D"/>
                </a:solidFill>
                <a:highlight>
                  <a:srgbClr val="FFFFFF"/>
                </a:highlight>
                <a:latin typeface="Roboto"/>
                <a:ea typeface="Roboto"/>
                <a:cs typeface="Roboto"/>
                <a:sym typeface="Roboto"/>
              </a:rPr>
              <a:t>Improvement Strategies</a:t>
            </a:r>
            <a:endParaRPr b="1" sz="1800">
              <a:solidFill>
                <a:srgbClr val="0D0D0D"/>
              </a:solidFill>
              <a:highlight>
                <a:srgbClr val="FFFFFF"/>
              </a:highlight>
              <a:latin typeface="Roboto"/>
              <a:ea typeface="Roboto"/>
              <a:cs typeface="Roboto"/>
              <a:sym typeface="Roboto"/>
            </a:endParaRPr>
          </a:p>
          <a:p>
            <a:pPr indent="-355600" lvl="0" marL="457200" rtl="0" algn="l">
              <a:lnSpc>
                <a:spcPct val="115000"/>
              </a:lnSpc>
              <a:spcBef>
                <a:spcPts val="200"/>
              </a:spcBef>
              <a:spcAft>
                <a:spcPts val="0"/>
              </a:spcAft>
              <a:buClr>
                <a:srgbClr val="0D0D0D"/>
              </a:buClr>
              <a:buSzPts val="2000"/>
              <a:buFont typeface="Roboto"/>
              <a:buChar char="●"/>
            </a:pPr>
            <a:r>
              <a:rPr lang="en-US" sz="2000">
                <a:solidFill>
                  <a:srgbClr val="0D0D0D"/>
                </a:solidFill>
                <a:highlight>
                  <a:srgbClr val="FFFFFF"/>
                </a:highlight>
                <a:latin typeface="Roboto"/>
                <a:ea typeface="Roboto"/>
                <a:cs typeface="Roboto"/>
                <a:sym typeface="Roboto"/>
              </a:rPr>
              <a:t>Feature Engineering: Potential for creating more meaningful features from the existing data, or obtaining additional data that could help improve model accuracy.</a:t>
            </a:r>
            <a:endParaRPr sz="2000">
              <a:solidFill>
                <a:srgbClr val="0D0D0D"/>
              </a:solidFill>
              <a:highlight>
                <a:srgbClr val="FFFFFF"/>
              </a:highlight>
              <a:latin typeface="Roboto"/>
              <a:ea typeface="Roboto"/>
              <a:cs typeface="Roboto"/>
              <a:sym typeface="Roboto"/>
            </a:endParaRPr>
          </a:p>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highlight>
                  <a:srgbClr val="FFFFFF"/>
                </a:highlight>
                <a:latin typeface="Roboto"/>
                <a:ea typeface="Roboto"/>
                <a:cs typeface="Roboto"/>
                <a:sym typeface="Roboto"/>
              </a:rPr>
              <a:t>Advanced Modeling Techniques: Consider whether more sophisticated models or ensemble methods might capture the complexity of the data better.</a:t>
            </a:r>
            <a:endParaRPr sz="2000">
              <a:solidFill>
                <a:srgbClr val="0D0D0D"/>
              </a:solidFill>
              <a:highlight>
                <a:srgbClr val="FFFFFF"/>
              </a:highlight>
              <a:latin typeface="Roboto"/>
              <a:ea typeface="Roboto"/>
              <a:cs typeface="Roboto"/>
              <a:sym typeface="Roboto"/>
            </a:endParaRPr>
          </a:p>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highlight>
                  <a:srgbClr val="FFFFFF"/>
                </a:highlight>
                <a:latin typeface="Roboto"/>
                <a:ea typeface="Roboto"/>
                <a:cs typeface="Roboto"/>
                <a:sym typeface="Roboto"/>
              </a:rPr>
              <a:t>Increased Data Collection: Suggest ways to collect more comprehensive or higher-quality data that could enhance the model’s learning capability.</a:t>
            </a:r>
            <a:endParaRPr sz="2000">
              <a:solidFill>
                <a:srgbClr val="0D0D0D"/>
              </a:solidFill>
              <a:highlight>
                <a:srgbClr val="FFFFFF"/>
              </a:highlight>
              <a:latin typeface="Roboto"/>
              <a:ea typeface="Roboto"/>
              <a:cs typeface="Roboto"/>
              <a:sym typeface="Roboto"/>
            </a:endParaRPr>
          </a:p>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highlight>
                  <a:srgbClr val="FFFFFF"/>
                </a:highlight>
                <a:latin typeface="Roboto"/>
                <a:ea typeface="Roboto"/>
                <a:cs typeface="Roboto"/>
                <a:sym typeface="Roboto"/>
              </a:rPr>
              <a:t>Experimentation with Non-linear Models: Since traditional models have limitations, experimenting with non-linear models or neural networks might yield better results.</a:t>
            </a:r>
            <a:endParaRPr sz="2000">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9" name="Shape 649"/>
        <p:cNvGrpSpPr/>
        <p:nvPr/>
      </p:nvGrpSpPr>
      <p:grpSpPr>
        <a:xfrm>
          <a:off x="0" y="0"/>
          <a:ext cx="0" cy="0"/>
          <a:chOff x="0" y="0"/>
          <a:chExt cx="0" cy="0"/>
        </a:xfrm>
      </p:grpSpPr>
      <p:sp>
        <p:nvSpPr>
          <p:cNvPr id="650" name="Google Shape;650;g2c7d3caa74f_0_25"/>
          <p:cNvSpPr txBox="1"/>
          <p:nvPr/>
        </p:nvSpPr>
        <p:spPr>
          <a:xfrm>
            <a:off x="501100" y="558375"/>
            <a:ext cx="8118000" cy="9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a:p>
            <a:pPr indent="-12700" lvl="0" marL="355600" rtl="0" algn="l">
              <a:lnSpc>
                <a:spcPct val="115000"/>
              </a:lnSpc>
              <a:spcBef>
                <a:spcPts val="1200"/>
              </a:spcBef>
              <a:spcAft>
                <a:spcPts val="0"/>
              </a:spcAft>
              <a:buClr>
                <a:schemeClr val="dk1"/>
              </a:buClr>
              <a:buSzPts val="1100"/>
              <a:buFont typeface="Arial"/>
              <a:buNone/>
            </a:pPr>
            <a:r>
              <a:rPr lang="en-US">
                <a:solidFill>
                  <a:schemeClr val="dk1"/>
                </a:solidFill>
                <a:latin typeface="Catamaran"/>
                <a:ea typeface="Catamaran"/>
                <a:cs typeface="Catamaran"/>
                <a:sym typeface="Catamaran"/>
              </a:rPr>
              <a:t>Aydin, Rebecca. “How 3 Guys Turned Renting Air Mattresses in Their Apartment into a $31 Billion Company, Airbnb.” </a:t>
            </a:r>
            <a:r>
              <a:rPr i="1" lang="en-US">
                <a:solidFill>
                  <a:schemeClr val="dk1"/>
                </a:solidFill>
                <a:latin typeface="Catamaran"/>
                <a:ea typeface="Catamaran"/>
                <a:cs typeface="Catamaran"/>
                <a:sym typeface="Catamaran"/>
              </a:rPr>
              <a:t>Business Insider</a:t>
            </a:r>
            <a:r>
              <a:rPr lang="en-US">
                <a:solidFill>
                  <a:schemeClr val="dk1"/>
                </a:solidFill>
                <a:latin typeface="Catamaran"/>
                <a:ea typeface="Catamaran"/>
                <a:cs typeface="Catamaran"/>
                <a:sym typeface="Catamaran"/>
              </a:rPr>
              <a:t>, www.businessinsider.com/how-airbnb-was-founded-a-visual-history-2016-2. Accessed 30 Mar. 2024. </a:t>
            </a:r>
            <a:endParaRPr>
              <a:solidFill>
                <a:schemeClr val="dk1"/>
              </a:solidFill>
              <a:latin typeface="Catamaran"/>
              <a:ea typeface="Catamaran"/>
              <a:cs typeface="Catamaran"/>
              <a:sym typeface="Catamaran"/>
            </a:endParaRPr>
          </a:p>
          <a:p>
            <a:pPr indent="0" lvl="0" marL="0" rtl="0" algn="l">
              <a:spcBef>
                <a:spcPts val="1200"/>
              </a:spcBef>
              <a:spcAft>
                <a:spcPts val="0"/>
              </a:spcAft>
              <a:buNone/>
            </a:pPr>
            <a:r>
              <a:t/>
            </a:r>
            <a:endParaRPr>
              <a:latin typeface="Catamaran"/>
              <a:ea typeface="Catamaran"/>
              <a:cs typeface="Catamaran"/>
              <a:sym typeface="Catamaran"/>
            </a:endParaRPr>
          </a:p>
        </p:txBody>
      </p:sp>
      <p:sp>
        <p:nvSpPr>
          <p:cNvPr id="651" name="Google Shape;651;g2c7d3caa74f_0_25"/>
          <p:cNvSpPr/>
          <p:nvPr/>
        </p:nvSpPr>
        <p:spPr>
          <a:xfrm>
            <a:off x="10502900" y="1732930"/>
            <a:ext cx="782700" cy="530100"/>
          </a:xfrm>
          <a:prstGeom prst="roundRect">
            <a:avLst>
              <a:gd fmla="val 8000" name="adj"/>
            </a:avLst>
          </a:prstGeom>
          <a:solidFill>
            <a:schemeClr val="accent1"/>
          </a:solidFill>
          <a:ln>
            <a:noFill/>
          </a:ln>
          <a:effectLst>
            <a:outerShdw blurRad="254000" rotWithShape="0" algn="tl" dir="2700000" dist="127000">
              <a:schemeClr val="accent1">
                <a:alpha val="4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652" name="Google Shape;652;g2c7d3caa74f_0_25"/>
          <p:cNvSpPr txBox="1"/>
          <p:nvPr/>
        </p:nvSpPr>
        <p:spPr>
          <a:xfrm>
            <a:off x="780300" y="664142"/>
            <a:ext cx="10745700" cy="432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600">
                <a:solidFill>
                  <a:schemeClr val="accent1"/>
                </a:solidFill>
                <a:latin typeface="Catamaran"/>
                <a:ea typeface="Catamaran"/>
                <a:cs typeface="Catamaran"/>
                <a:sym typeface="Catamaran"/>
              </a:rPr>
              <a:t>Works Cited</a:t>
            </a:r>
            <a:endParaRPr b="1" i="0" sz="3600" u="none" cap="none" strike="noStrike">
              <a:solidFill>
                <a:schemeClr val="accent1"/>
              </a:solidFill>
              <a:latin typeface="Catamaran"/>
              <a:ea typeface="Catamaran"/>
              <a:cs typeface="Catamaran"/>
              <a:sym typeface="Catamar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alpha val="4705"/>
          </a:schemeClr>
        </a:solidFill>
      </p:bgPr>
    </p:bg>
    <p:spTree>
      <p:nvGrpSpPr>
        <p:cNvPr id="656" name="Shape 656"/>
        <p:cNvGrpSpPr/>
        <p:nvPr/>
      </p:nvGrpSpPr>
      <p:grpSpPr>
        <a:xfrm>
          <a:off x="0" y="0"/>
          <a:ext cx="0" cy="0"/>
          <a:chOff x="0" y="0"/>
          <a:chExt cx="0" cy="0"/>
        </a:xfrm>
      </p:grpSpPr>
      <p:sp>
        <p:nvSpPr>
          <p:cNvPr id="657" name="Google Shape;657;p28"/>
          <p:cNvSpPr txBox="1"/>
          <p:nvPr/>
        </p:nvSpPr>
        <p:spPr>
          <a:xfrm>
            <a:off x="0" y="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658" name="Google Shape;658;p28"/>
          <p:cNvPicPr preferRelativeResize="0"/>
          <p:nvPr/>
        </p:nvPicPr>
        <p:blipFill rotWithShape="1">
          <a:blip r:embed="rId3">
            <a:alphaModFix amt="15000"/>
          </a:blip>
          <a:srcRect b="-1" l="0" r="0" t="20071"/>
          <a:stretch/>
        </p:blipFill>
        <p:spPr>
          <a:xfrm>
            <a:off x="-381000" y="-214312"/>
            <a:ext cx="12954000" cy="7286625"/>
          </a:xfrm>
          <a:prstGeom prst="rect">
            <a:avLst/>
          </a:prstGeom>
          <a:noFill/>
          <a:ln>
            <a:noFill/>
          </a:ln>
        </p:spPr>
      </p:pic>
      <p:grpSp>
        <p:nvGrpSpPr>
          <p:cNvPr id="659" name="Google Shape;659;p28"/>
          <p:cNvGrpSpPr/>
          <p:nvPr/>
        </p:nvGrpSpPr>
        <p:grpSpPr>
          <a:xfrm>
            <a:off x="7235" y="17004"/>
            <a:ext cx="12192000" cy="6840996"/>
            <a:chOff x="7235" y="17004"/>
            <a:chExt cx="12192000" cy="6840996"/>
          </a:xfrm>
        </p:grpSpPr>
        <p:cxnSp>
          <p:nvCxnSpPr>
            <p:cNvPr id="660" name="Google Shape;660;p28"/>
            <p:cNvCxnSpPr/>
            <p:nvPr/>
          </p:nvCxnSpPr>
          <p:spPr>
            <a:xfrm>
              <a:off x="7235" y="415284"/>
              <a:ext cx="12192000" cy="1"/>
            </a:xfrm>
            <a:prstGeom prst="straightConnector1">
              <a:avLst/>
            </a:prstGeom>
            <a:noFill/>
            <a:ln cap="flat" cmpd="sng" w="12700">
              <a:solidFill>
                <a:srgbClr val="7F7F7F">
                  <a:alpha val="24705"/>
                </a:srgbClr>
              </a:solidFill>
              <a:prstDash val="solid"/>
              <a:miter lim="8000"/>
              <a:headEnd len="sm" w="sm" type="none"/>
              <a:tailEnd len="sm" w="sm" type="none"/>
            </a:ln>
          </p:spPr>
        </p:cxnSp>
        <p:cxnSp>
          <p:nvCxnSpPr>
            <p:cNvPr id="661" name="Google Shape;661;p28"/>
            <p:cNvCxnSpPr/>
            <p:nvPr/>
          </p:nvCxnSpPr>
          <p:spPr>
            <a:xfrm flipH="1" rot="10800000">
              <a:off x="11903226" y="17004"/>
              <a:ext cx="2592" cy="6840996"/>
            </a:xfrm>
            <a:prstGeom prst="straightConnector1">
              <a:avLst/>
            </a:prstGeom>
            <a:noFill/>
            <a:ln cap="flat" cmpd="sng" w="12700">
              <a:solidFill>
                <a:srgbClr val="7F7F7F">
                  <a:alpha val="24705"/>
                </a:srgbClr>
              </a:solidFill>
              <a:prstDash val="solid"/>
              <a:miter lim="8000"/>
              <a:headEnd len="sm" w="sm" type="none"/>
              <a:tailEnd len="sm" w="sm" type="none"/>
            </a:ln>
          </p:spPr>
        </p:cxnSp>
        <p:cxnSp>
          <p:nvCxnSpPr>
            <p:cNvPr id="662" name="Google Shape;662;p28"/>
            <p:cNvCxnSpPr/>
            <p:nvPr/>
          </p:nvCxnSpPr>
          <p:spPr>
            <a:xfrm>
              <a:off x="7235" y="6481744"/>
              <a:ext cx="12192000" cy="1"/>
            </a:xfrm>
            <a:prstGeom prst="straightConnector1">
              <a:avLst/>
            </a:prstGeom>
            <a:noFill/>
            <a:ln cap="flat" cmpd="sng" w="12700">
              <a:solidFill>
                <a:srgbClr val="7F7F7F">
                  <a:alpha val="24705"/>
                </a:srgbClr>
              </a:solidFill>
              <a:prstDash val="solid"/>
              <a:miter lim="8000"/>
              <a:headEnd len="sm" w="sm" type="none"/>
              <a:tailEnd len="sm" w="sm" type="none"/>
            </a:ln>
          </p:spPr>
        </p:cxnSp>
        <p:cxnSp>
          <p:nvCxnSpPr>
            <p:cNvPr id="663" name="Google Shape;663;p28"/>
            <p:cNvCxnSpPr/>
            <p:nvPr/>
          </p:nvCxnSpPr>
          <p:spPr>
            <a:xfrm flipH="1" rot="10800000">
              <a:off x="582979" y="17004"/>
              <a:ext cx="2592" cy="6840995"/>
            </a:xfrm>
            <a:prstGeom prst="straightConnector1">
              <a:avLst/>
            </a:prstGeom>
            <a:noFill/>
            <a:ln cap="flat" cmpd="sng" w="12700">
              <a:solidFill>
                <a:srgbClr val="7F7F7F">
                  <a:alpha val="24705"/>
                </a:srgbClr>
              </a:solidFill>
              <a:prstDash val="solid"/>
              <a:miter lim="8000"/>
              <a:headEnd len="sm" w="sm" type="none"/>
              <a:tailEnd len="sm" w="sm" type="none"/>
            </a:ln>
          </p:spPr>
        </p:cxnSp>
      </p:grpSp>
      <p:sp>
        <p:nvSpPr>
          <p:cNvPr id="664" name="Google Shape;664;p28"/>
          <p:cNvSpPr/>
          <p:nvPr/>
        </p:nvSpPr>
        <p:spPr>
          <a:xfrm>
            <a:off x="542793" y="420489"/>
            <a:ext cx="608776" cy="608577"/>
          </a:xfrm>
          <a:custGeom>
            <a:rect b="b" l="l" r="r" t="t"/>
            <a:pathLst>
              <a:path extrusionOk="0" h="20595" w="20596">
                <a:moveTo>
                  <a:pt x="0" y="0"/>
                </a:moveTo>
                <a:lnTo>
                  <a:pt x="0" y="11107"/>
                </a:lnTo>
                <a:lnTo>
                  <a:pt x="94" y="11107"/>
                </a:lnTo>
                <a:cubicBezTo>
                  <a:pt x="279" y="13466"/>
                  <a:pt x="1231" y="15777"/>
                  <a:pt x="3034" y="17581"/>
                </a:cubicBezTo>
                <a:cubicBezTo>
                  <a:pt x="7052" y="21600"/>
                  <a:pt x="13565" y="21600"/>
                  <a:pt x="17582" y="17581"/>
                </a:cubicBezTo>
                <a:cubicBezTo>
                  <a:pt x="21600" y="13562"/>
                  <a:pt x="21600" y="7041"/>
                  <a:pt x="17582" y="3022"/>
                </a:cubicBezTo>
                <a:cubicBezTo>
                  <a:pt x="15747" y="1186"/>
                  <a:pt x="13391" y="239"/>
                  <a:pt x="10990" y="81"/>
                </a:cubicBezTo>
                <a:lnTo>
                  <a:pt x="10990" y="0"/>
                </a:lnTo>
                <a:lnTo>
                  <a:pt x="0" y="0"/>
                </a:lnTo>
                <a:close/>
                <a:moveTo>
                  <a:pt x="4404" y="10496"/>
                </a:moveTo>
                <a:lnTo>
                  <a:pt x="16213" y="10496"/>
                </a:lnTo>
                <a:cubicBezTo>
                  <a:pt x="16214" y="12009"/>
                  <a:pt x="15634" y="13519"/>
                  <a:pt x="14481" y="14673"/>
                </a:cubicBezTo>
                <a:cubicBezTo>
                  <a:pt x="12176" y="16979"/>
                  <a:pt x="8441" y="16979"/>
                  <a:pt x="6136" y="14673"/>
                </a:cubicBezTo>
                <a:cubicBezTo>
                  <a:pt x="4982" y="13519"/>
                  <a:pt x="4403" y="12009"/>
                  <a:pt x="4404" y="10496"/>
                </a:cubicBezTo>
                <a:close/>
              </a:path>
            </a:pathLst>
          </a:cu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665" name="Google Shape;665;p28"/>
          <p:cNvSpPr txBox="1"/>
          <p:nvPr/>
        </p:nvSpPr>
        <p:spPr>
          <a:xfrm>
            <a:off x="5406224" y="2345284"/>
            <a:ext cx="5785007" cy="203075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i="0" lang="en-US" sz="4000" u="none" cap="none" strike="noStrike">
                <a:solidFill>
                  <a:schemeClr val="accent1"/>
                </a:solidFill>
                <a:latin typeface="Catamaran"/>
                <a:ea typeface="Catamaran"/>
                <a:cs typeface="Catamaran"/>
                <a:sym typeface="Catamaran"/>
              </a:rPr>
              <a:t>Hypothesis Testing</a:t>
            </a:r>
            <a:endParaRPr b="1" i="0" sz="1800" u="none" cap="none" strike="noStrike">
              <a:latin typeface="Catamaran"/>
              <a:ea typeface="Catamaran"/>
              <a:cs typeface="Catamaran"/>
              <a:sym typeface="Catamaran"/>
            </a:endParaRPr>
          </a:p>
        </p:txBody>
      </p:sp>
      <p:sp>
        <p:nvSpPr>
          <p:cNvPr id="666" name="Google Shape;666;p28"/>
          <p:cNvSpPr txBox="1"/>
          <p:nvPr/>
        </p:nvSpPr>
        <p:spPr>
          <a:xfrm rot="-5400000">
            <a:off x="-16860" y="2756059"/>
            <a:ext cx="1185294" cy="1151569"/>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667" name="Google Shape;667;p28"/>
          <p:cNvSpPr txBox="1"/>
          <p:nvPr/>
        </p:nvSpPr>
        <p:spPr>
          <a:xfrm>
            <a:off x="2030388" y="1919063"/>
            <a:ext cx="2825563" cy="2825563"/>
          </a:xfrm>
          <a:prstGeom prst="rect">
            <a:avLst/>
          </a:prstGeom>
          <a:solidFill>
            <a:schemeClr val="accent1"/>
          </a:solidFill>
          <a:ln>
            <a:noFill/>
          </a:ln>
        </p:spPr>
        <p:txBody>
          <a:bodyPr anchorCtr="0" anchor="ctr" bIns="108000" lIns="108000" spcFirstLastPara="1" rIns="108000" wrap="square" tIns="108000">
            <a:noAutofit/>
          </a:bodyPr>
          <a:lstStyle/>
          <a:p>
            <a:pPr indent="0" lvl="0" marL="0" marR="0" rtl="0" algn="ctr">
              <a:spcBef>
                <a:spcPts val="0"/>
              </a:spcBef>
              <a:spcAft>
                <a:spcPts val="0"/>
              </a:spcAft>
              <a:buNone/>
            </a:pPr>
            <a:r>
              <a:t/>
            </a:r>
            <a:endParaRPr b="1" i="0" sz="1800" u="none" cap="none" strike="noStrike">
              <a:latin typeface="Catamaran"/>
              <a:ea typeface="Catamaran"/>
              <a:cs typeface="Catamaran"/>
              <a:sym typeface="Catamaran"/>
            </a:endParaRPr>
          </a:p>
        </p:txBody>
      </p:sp>
      <p:grpSp>
        <p:nvGrpSpPr>
          <p:cNvPr id="668" name="Google Shape;668;p28"/>
          <p:cNvGrpSpPr/>
          <p:nvPr/>
        </p:nvGrpSpPr>
        <p:grpSpPr>
          <a:xfrm>
            <a:off x="2603430" y="5162498"/>
            <a:ext cx="1679478" cy="300458"/>
            <a:chOff x="2603430" y="5162498"/>
            <a:chExt cx="1679478" cy="300458"/>
          </a:xfrm>
        </p:grpSpPr>
        <p:sp>
          <p:nvSpPr>
            <p:cNvPr id="669" name="Google Shape;669;p28"/>
            <p:cNvSpPr/>
            <p:nvPr/>
          </p:nvSpPr>
          <p:spPr>
            <a:xfrm flipH="1">
              <a:off x="3139976" y="5282838"/>
              <a:ext cx="59777" cy="59777"/>
            </a:xfrm>
            <a:prstGeom prst="ellipse">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670" name="Google Shape;670;p28"/>
            <p:cNvSpPr/>
            <p:nvPr/>
          </p:nvSpPr>
          <p:spPr>
            <a:xfrm flipH="1">
              <a:off x="3276628"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671" name="Google Shape;671;p28"/>
            <p:cNvSpPr/>
            <p:nvPr/>
          </p:nvSpPr>
          <p:spPr>
            <a:xfrm flipH="1">
              <a:off x="3413281"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672" name="Google Shape;672;p28"/>
            <p:cNvSpPr/>
            <p:nvPr/>
          </p:nvSpPr>
          <p:spPr>
            <a:xfrm flipH="1">
              <a:off x="3549933"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673" name="Google Shape;673;p28"/>
            <p:cNvSpPr/>
            <p:nvPr/>
          </p:nvSpPr>
          <p:spPr>
            <a:xfrm flipH="1">
              <a:off x="3686586"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674" name="Google Shape;674;p28"/>
            <p:cNvSpPr txBox="1"/>
            <p:nvPr/>
          </p:nvSpPr>
          <p:spPr>
            <a:xfrm flipH="1">
              <a:off x="3982450" y="5162498"/>
              <a:ext cx="300458" cy="30045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cxnSp>
          <p:nvCxnSpPr>
            <p:cNvPr id="675" name="Google Shape;675;p28"/>
            <p:cNvCxnSpPr/>
            <p:nvPr/>
          </p:nvCxnSpPr>
          <p:spPr>
            <a:xfrm>
              <a:off x="4070609" y="5312726"/>
              <a:ext cx="124140" cy="0"/>
            </a:xfrm>
            <a:prstGeom prst="straightConnector1">
              <a:avLst/>
            </a:prstGeom>
            <a:noFill/>
            <a:ln cap="flat" cmpd="sng" w="12700">
              <a:solidFill>
                <a:srgbClr val="FFFFFF"/>
              </a:solidFill>
              <a:prstDash val="solid"/>
              <a:miter lim="8000"/>
              <a:headEnd len="sm" w="sm" type="none"/>
              <a:tailEnd len="sm" w="sm" type="none"/>
            </a:ln>
          </p:spPr>
        </p:cxnSp>
        <p:sp>
          <p:nvSpPr>
            <p:cNvPr id="676" name="Google Shape;676;p28"/>
            <p:cNvSpPr/>
            <p:nvPr/>
          </p:nvSpPr>
          <p:spPr>
            <a:xfrm rot="-2700000">
              <a:off x="4099827" y="5269352"/>
              <a:ext cx="86749" cy="86749"/>
            </a:xfrm>
            <a:custGeom>
              <a:rect b="b" l="l" r="r" t="t"/>
              <a:pathLst>
                <a:path extrusionOk="0" h="252248" w="252248">
                  <a:moveTo>
                    <a:pt x="252248" y="0"/>
                  </a:moveTo>
                  <a:lnTo>
                    <a:pt x="252248" y="252248"/>
                  </a:lnTo>
                  <a:lnTo>
                    <a:pt x="0" y="252248"/>
                  </a:lnTo>
                </a:path>
              </a:pathLst>
            </a:custGeom>
            <a:noFill/>
            <a:ln cap="flat" cmpd="sng" w="12700">
              <a:solidFill>
                <a:srgbClr val="FFFF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677" name="Google Shape;677;p28"/>
            <p:cNvSpPr txBox="1"/>
            <p:nvPr/>
          </p:nvSpPr>
          <p:spPr>
            <a:xfrm>
              <a:off x="2603430" y="5162498"/>
              <a:ext cx="300458" cy="300458"/>
            </a:xfrm>
            <a:prstGeom prst="rect">
              <a:avLst/>
            </a:prstGeom>
            <a:solidFill>
              <a:srgbClr val="7F7F7F">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cxnSp>
          <p:nvCxnSpPr>
            <p:cNvPr id="678" name="Google Shape;678;p28"/>
            <p:cNvCxnSpPr/>
            <p:nvPr/>
          </p:nvCxnSpPr>
          <p:spPr>
            <a:xfrm rot="10800000">
              <a:off x="2691590" y="5312726"/>
              <a:ext cx="124140" cy="0"/>
            </a:xfrm>
            <a:prstGeom prst="straightConnector1">
              <a:avLst/>
            </a:prstGeom>
            <a:noFill/>
            <a:ln cap="flat" cmpd="sng" w="12700">
              <a:solidFill>
                <a:schemeClr val="dk1"/>
              </a:solidFill>
              <a:prstDash val="solid"/>
              <a:miter lim="8000"/>
              <a:headEnd len="sm" w="sm" type="none"/>
              <a:tailEnd len="sm" w="sm" type="none"/>
            </a:ln>
          </p:spPr>
        </p:cxnSp>
        <p:sp>
          <p:nvSpPr>
            <p:cNvPr id="679" name="Google Shape;679;p28"/>
            <p:cNvSpPr/>
            <p:nvPr/>
          </p:nvSpPr>
          <p:spPr>
            <a:xfrm flipH="1" rot="2700000">
              <a:off x="2699763" y="5269352"/>
              <a:ext cx="86749" cy="86749"/>
            </a:xfrm>
            <a:custGeom>
              <a:rect b="b" l="l" r="r" t="t"/>
              <a:pathLst>
                <a:path extrusionOk="0" h="252248" w="252248">
                  <a:moveTo>
                    <a:pt x="252248" y="0"/>
                  </a:moveTo>
                  <a:lnTo>
                    <a:pt x="252248" y="252248"/>
                  </a:lnTo>
                  <a:lnTo>
                    <a:pt x="0" y="252248"/>
                  </a:lnTo>
                </a:path>
              </a:pathLst>
            </a:custGeom>
            <a:no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alpha val="4705"/>
          </a:schemeClr>
        </a:solidFill>
      </p:bgPr>
    </p:bg>
    <p:spTree>
      <p:nvGrpSpPr>
        <p:cNvPr id="683" name="Shape 683"/>
        <p:cNvGrpSpPr/>
        <p:nvPr/>
      </p:nvGrpSpPr>
      <p:grpSpPr>
        <a:xfrm>
          <a:off x="0" y="0"/>
          <a:ext cx="0" cy="0"/>
          <a:chOff x="0" y="0"/>
          <a:chExt cx="0" cy="0"/>
        </a:xfrm>
      </p:grpSpPr>
      <p:sp>
        <p:nvSpPr>
          <p:cNvPr id="684" name="Google Shape;684;p30"/>
          <p:cNvSpPr txBox="1"/>
          <p:nvPr/>
        </p:nvSpPr>
        <p:spPr>
          <a:xfrm>
            <a:off x="0" y="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685" name="Google Shape;685;p30"/>
          <p:cNvPicPr preferRelativeResize="0"/>
          <p:nvPr/>
        </p:nvPicPr>
        <p:blipFill rotWithShape="1">
          <a:blip r:embed="rId3">
            <a:alphaModFix amt="15000"/>
          </a:blip>
          <a:srcRect b="-1" l="0" r="0" t="20071"/>
          <a:stretch/>
        </p:blipFill>
        <p:spPr>
          <a:xfrm>
            <a:off x="-381000" y="-214312"/>
            <a:ext cx="12954000" cy="7286625"/>
          </a:xfrm>
          <a:prstGeom prst="rect">
            <a:avLst/>
          </a:prstGeom>
          <a:noFill/>
          <a:ln>
            <a:noFill/>
          </a:ln>
        </p:spPr>
      </p:pic>
      <p:grpSp>
        <p:nvGrpSpPr>
          <p:cNvPr id="686" name="Google Shape;686;p30"/>
          <p:cNvGrpSpPr/>
          <p:nvPr/>
        </p:nvGrpSpPr>
        <p:grpSpPr>
          <a:xfrm>
            <a:off x="5797074" y="6550320"/>
            <a:ext cx="597852" cy="615360"/>
            <a:chOff x="5797074" y="6550320"/>
            <a:chExt cx="597852" cy="615360"/>
          </a:xfrm>
        </p:grpSpPr>
        <p:sp>
          <p:nvSpPr>
            <p:cNvPr id="687" name="Google Shape;687;p30"/>
            <p:cNvSpPr txBox="1"/>
            <p:nvPr/>
          </p:nvSpPr>
          <p:spPr>
            <a:xfrm rot="5400000">
              <a:off x="5788320" y="6559074"/>
              <a:ext cx="615360" cy="597852"/>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688" name="Google Shape;688;p30"/>
            <p:cNvSpPr/>
            <p:nvPr/>
          </p:nvSpPr>
          <p:spPr>
            <a:xfrm>
              <a:off x="5988050" y="6647010"/>
              <a:ext cx="215900" cy="1143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cxnSp>
        <p:nvCxnSpPr>
          <p:cNvPr id="689" name="Google Shape;689;p30"/>
          <p:cNvCxnSpPr/>
          <p:nvPr/>
        </p:nvCxnSpPr>
        <p:spPr>
          <a:xfrm>
            <a:off x="700529" y="2298765"/>
            <a:ext cx="10778241" cy="0"/>
          </a:xfrm>
          <a:prstGeom prst="straightConnector1">
            <a:avLst/>
          </a:prstGeom>
          <a:solidFill>
            <a:schemeClr val="accent3">
              <a:alpha val="14901"/>
            </a:schemeClr>
          </a:solidFill>
          <a:ln cap="rnd" cmpd="sng" w="12700">
            <a:solidFill>
              <a:srgbClr val="9FCDBF"/>
            </a:solidFill>
            <a:prstDash val="solid"/>
            <a:round/>
            <a:headEnd len="sm" w="sm" type="none"/>
            <a:tailEnd len="sm" w="sm" type="none"/>
          </a:ln>
        </p:spPr>
      </p:cxnSp>
      <p:sp>
        <p:nvSpPr>
          <p:cNvPr id="690" name="Google Shape;690;p30"/>
          <p:cNvSpPr/>
          <p:nvPr/>
        </p:nvSpPr>
        <p:spPr>
          <a:xfrm>
            <a:off x="6019040" y="2228156"/>
            <a:ext cx="141218" cy="141218"/>
          </a:xfrm>
          <a:prstGeom prst="ellipse">
            <a:avLst/>
          </a:prstGeom>
          <a:gradFill>
            <a:gsLst>
              <a:gs pos="0">
                <a:srgbClr val="4ABC96"/>
              </a:gs>
              <a:gs pos="60000">
                <a:schemeClr val="accent1"/>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691" name="Google Shape;691;p30"/>
          <p:cNvSpPr/>
          <p:nvPr/>
        </p:nvSpPr>
        <p:spPr>
          <a:xfrm>
            <a:off x="2197100" y="3153512"/>
            <a:ext cx="7785100" cy="2156246"/>
          </a:xfrm>
          <a:prstGeom prst="roundRect">
            <a:avLst>
              <a:gd fmla="val 4673" name="adj"/>
            </a:avLst>
          </a:prstGeom>
          <a:solidFill>
            <a:srgbClr val="CFE5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692" name="Google Shape;692;p30"/>
          <p:cNvSpPr/>
          <p:nvPr/>
        </p:nvSpPr>
        <p:spPr>
          <a:xfrm>
            <a:off x="5565138" y="2838735"/>
            <a:ext cx="1049022" cy="517034"/>
          </a:xfrm>
          <a:prstGeom prst="roundRect">
            <a:avLst>
              <a:gd fmla="val 50000" name="adj"/>
            </a:avLst>
          </a:prstGeom>
          <a:solidFill>
            <a:srgbClr val="CFE5DE"/>
          </a:solidFill>
          <a:ln>
            <a:noFill/>
          </a:ln>
          <a:effectLst>
            <a:outerShdw blurRad="406400" sx="106000" rotWithShape="0" algn="r" dir="10800000" dist="38100" sy="106000">
              <a:schemeClr val="lt1"/>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693" name="Google Shape;693;p30"/>
          <p:cNvSpPr/>
          <p:nvPr/>
        </p:nvSpPr>
        <p:spPr>
          <a:xfrm>
            <a:off x="5580378" y="2838735"/>
            <a:ext cx="1018542" cy="517034"/>
          </a:xfrm>
          <a:prstGeom prst="roundRect">
            <a:avLst>
              <a:gd fmla="val 50000" name="adj"/>
            </a:avLst>
          </a:prstGeom>
          <a:solidFill>
            <a:srgbClr val="CFE5DE"/>
          </a:solidFill>
          <a:ln>
            <a:noFill/>
          </a:ln>
          <a:effectLst>
            <a:outerShdw blurRad="152400" sx="88000" rotWithShape="0" algn="tl" dir="2700000" dist="203200" sy="88000">
              <a:srgbClr val="71B39D"/>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694" name="Google Shape;694;p30"/>
          <p:cNvSpPr txBox="1"/>
          <p:nvPr/>
        </p:nvSpPr>
        <p:spPr>
          <a:xfrm>
            <a:off x="5618175" y="2958753"/>
            <a:ext cx="939800" cy="2286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en-US" sz="1800" u="none" cap="none" strike="noStrike">
                <a:solidFill>
                  <a:schemeClr val="accent1"/>
                </a:solidFill>
                <a:latin typeface="Arial"/>
                <a:ea typeface="Arial"/>
                <a:cs typeface="Arial"/>
                <a:sym typeface="Arial"/>
              </a:rPr>
              <a:t>01</a:t>
            </a:r>
            <a:endParaRPr b="0" i="0" sz="1800" u="none" cap="none" strike="noStrike"/>
          </a:p>
        </p:txBody>
      </p:sp>
      <p:sp>
        <p:nvSpPr>
          <p:cNvPr id="695" name="Google Shape;695;p30"/>
          <p:cNvSpPr txBox="1"/>
          <p:nvPr/>
        </p:nvSpPr>
        <p:spPr>
          <a:xfrm>
            <a:off x="2600391" y="3626892"/>
            <a:ext cx="6978518" cy="137944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US" sz="1400" u="none" cap="none" strike="noStrike">
                <a:solidFill>
                  <a:srgbClr val="262626"/>
                </a:solidFill>
                <a:latin typeface="Arial"/>
                <a:ea typeface="Arial"/>
                <a:cs typeface="Arial"/>
                <a:sym typeface="Arial"/>
              </a:rPr>
              <a:t>Describe the methodology used for hypothesis testing.</a:t>
            </a:r>
            <a:endParaRPr b="0" i="0" sz="1800" u="none" cap="none" strike="noStrike"/>
          </a:p>
        </p:txBody>
      </p:sp>
      <p:sp>
        <p:nvSpPr>
          <p:cNvPr id="696" name="Google Shape;696;p30"/>
          <p:cNvSpPr/>
          <p:nvPr/>
        </p:nvSpPr>
        <p:spPr>
          <a:xfrm>
            <a:off x="264152" y="277385"/>
            <a:ext cx="360000" cy="285696"/>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697" name="Google Shape;697;p30"/>
          <p:cNvSpPr txBox="1"/>
          <p:nvPr/>
        </p:nvSpPr>
        <p:spPr>
          <a:xfrm>
            <a:off x="780300" y="664142"/>
            <a:ext cx="10745700" cy="432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600">
                <a:solidFill>
                  <a:schemeClr val="accent1"/>
                </a:solidFill>
                <a:latin typeface="Catamaran"/>
                <a:ea typeface="Catamaran"/>
                <a:cs typeface="Catamaran"/>
                <a:sym typeface="Catamaran"/>
              </a:rPr>
              <a:t>Description of Hypothesis Testing Methodology</a:t>
            </a:r>
            <a:endParaRPr b="1" i="0" sz="3600" u="none" cap="none" strike="noStrike">
              <a:solidFill>
                <a:schemeClr val="accent1"/>
              </a:solidFill>
              <a:latin typeface="Catamaran"/>
              <a:ea typeface="Catamaran"/>
              <a:cs typeface="Catamaran"/>
              <a:sym typeface="Catamar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alpha val="4705"/>
          </a:schemeClr>
        </a:solidFill>
      </p:bgPr>
    </p:bg>
    <p:spTree>
      <p:nvGrpSpPr>
        <p:cNvPr id="100" name="Shape 100"/>
        <p:cNvGrpSpPr/>
        <p:nvPr/>
      </p:nvGrpSpPr>
      <p:grpSpPr>
        <a:xfrm>
          <a:off x="0" y="0"/>
          <a:ext cx="0" cy="0"/>
          <a:chOff x="0" y="0"/>
          <a:chExt cx="0" cy="0"/>
        </a:xfrm>
      </p:grpSpPr>
      <p:sp>
        <p:nvSpPr>
          <p:cNvPr id="101" name="Google Shape;101;p6"/>
          <p:cNvSpPr txBox="1"/>
          <p:nvPr/>
        </p:nvSpPr>
        <p:spPr>
          <a:xfrm>
            <a:off x="0" y="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102" name="Google Shape;102;p6"/>
          <p:cNvPicPr preferRelativeResize="0"/>
          <p:nvPr/>
        </p:nvPicPr>
        <p:blipFill rotWithShape="1">
          <a:blip r:embed="rId3">
            <a:alphaModFix amt="15000"/>
          </a:blip>
          <a:srcRect b="-1" l="0" r="0" t="20071"/>
          <a:stretch/>
        </p:blipFill>
        <p:spPr>
          <a:xfrm>
            <a:off x="-381000" y="-214312"/>
            <a:ext cx="12954000" cy="7286625"/>
          </a:xfrm>
          <a:prstGeom prst="rect">
            <a:avLst/>
          </a:prstGeom>
          <a:noFill/>
          <a:ln>
            <a:noFill/>
          </a:ln>
        </p:spPr>
      </p:pic>
      <p:grpSp>
        <p:nvGrpSpPr>
          <p:cNvPr id="103" name="Google Shape;103;p6"/>
          <p:cNvGrpSpPr/>
          <p:nvPr/>
        </p:nvGrpSpPr>
        <p:grpSpPr>
          <a:xfrm>
            <a:off x="7235" y="17004"/>
            <a:ext cx="12192000" cy="6840996"/>
            <a:chOff x="7235" y="17004"/>
            <a:chExt cx="12192000" cy="6840996"/>
          </a:xfrm>
        </p:grpSpPr>
        <p:cxnSp>
          <p:nvCxnSpPr>
            <p:cNvPr id="104" name="Google Shape;104;p6"/>
            <p:cNvCxnSpPr/>
            <p:nvPr/>
          </p:nvCxnSpPr>
          <p:spPr>
            <a:xfrm>
              <a:off x="7235" y="415284"/>
              <a:ext cx="12192000" cy="1"/>
            </a:xfrm>
            <a:prstGeom prst="straightConnector1">
              <a:avLst/>
            </a:prstGeom>
            <a:noFill/>
            <a:ln cap="flat" cmpd="sng" w="12700">
              <a:solidFill>
                <a:srgbClr val="7F7F7F">
                  <a:alpha val="24705"/>
                </a:srgbClr>
              </a:solidFill>
              <a:prstDash val="solid"/>
              <a:miter lim="8000"/>
              <a:headEnd len="sm" w="sm" type="none"/>
              <a:tailEnd len="sm" w="sm" type="none"/>
            </a:ln>
          </p:spPr>
        </p:cxnSp>
        <p:cxnSp>
          <p:nvCxnSpPr>
            <p:cNvPr id="105" name="Google Shape;105;p6"/>
            <p:cNvCxnSpPr/>
            <p:nvPr/>
          </p:nvCxnSpPr>
          <p:spPr>
            <a:xfrm flipH="1" rot="10800000">
              <a:off x="11903226" y="17004"/>
              <a:ext cx="2592" cy="6840996"/>
            </a:xfrm>
            <a:prstGeom prst="straightConnector1">
              <a:avLst/>
            </a:prstGeom>
            <a:noFill/>
            <a:ln cap="flat" cmpd="sng" w="12700">
              <a:solidFill>
                <a:srgbClr val="7F7F7F">
                  <a:alpha val="24705"/>
                </a:srgbClr>
              </a:solidFill>
              <a:prstDash val="solid"/>
              <a:miter lim="8000"/>
              <a:headEnd len="sm" w="sm" type="none"/>
              <a:tailEnd len="sm" w="sm" type="none"/>
            </a:ln>
          </p:spPr>
        </p:cxnSp>
        <p:cxnSp>
          <p:nvCxnSpPr>
            <p:cNvPr id="106" name="Google Shape;106;p6"/>
            <p:cNvCxnSpPr/>
            <p:nvPr/>
          </p:nvCxnSpPr>
          <p:spPr>
            <a:xfrm>
              <a:off x="7235" y="6481744"/>
              <a:ext cx="12192000" cy="1"/>
            </a:xfrm>
            <a:prstGeom prst="straightConnector1">
              <a:avLst/>
            </a:prstGeom>
            <a:noFill/>
            <a:ln cap="flat" cmpd="sng" w="12700">
              <a:solidFill>
                <a:srgbClr val="7F7F7F">
                  <a:alpha val="24705"/>
                </a:srgbClr>
              </a:solidFill>
              <a:prstDash val="solid"/>
              <a:miter lim="8000"/>
              <a:headEnd len="sm" w="sm" type="none"/>
              <a:tailEnd len="sm" w="sm" type="none"/>
            </a:ln>
          </p:spPr>
        </p:cxnSp>
        <p:cxnSp>
          <p:nvCxnSpPr>
            <p:cNvPr id="107" name="Google Shape;107;p6"/>
            <p:cNvCxnSpPr/>
            <p:nvPr/>
          </p:nvCxnSpPr>
          <p:spPr>
            <a:xfrm flipH="1" rot="10800000">
              <a:off x="582979" y="17004"/>
              <a:ext cx="2592" cy="6840995"/>
            </a:xfrm>
            <a:prstGeom prst="straightConnector1">
              <a:avLst/>
            </a:prstGeom>
            <a:noFill/>
            <a:ln cap="flat" cmpd="sng" w="12700">
              <a:solidFill>
                <a:srgbClr val="7F7F7F">
                  <a:alpha val="24705"/>
                </a:srgbClr>
              </a:solidFill>
              <a:prstDash val="solid"/>
              <a:miter lim="8000"/>
              <a:headEnd len="sm" w="sm" type="none"/>
              <a:tailEnd len="sm" w="sm" type="none"/>
            </a:ln>
          </p:spPr>
        </p:cxnSp>
      </p:grpSp>
      <p:sp>
        <p:nvSpPr>
          <p:cNvPr id="108" name="Google Shape;108;p6"/>
          <p:cNvSpPr/>
          <p:nvPr/>
        </p:nvSpPr>
        <p:spPr>
          <a:xfrm>
            <a:off x="542793" y="420489"/>
            <a:ext cx="608776" cy="608577"/>
          </a:xfrm>
          <a:custGeom>
            <a:rect b="b" l="l" r="r" t="t"/>
            <a:pathLst>
              <a:path extrusionOk="0" h="20595" w="20596">
                <a:moveTo>
                  <a:pt x="0" y="0"/>
                </a:moveTo>
                <a:lnTo>
                  <a:pt x="0" y="11107"/>
                </a:lnTo>
                <a:lnTo>
                  <a:pt x="94" y="11107"/>
                </a:lnTo>
                <a:cubicBezTo>
                  <a:pt x="279" y="13466"/>
                  <a:pt x="1231" y="15777"/>
                  <a:pt x="3034" y="17581"/>
                </a:cubicBezTo>
                <a:cubicBezTo>
                  <a:pt x="7052" y="21600"/>
                  <a:pt x="13565" y="21600"/>
                  <a:pt x="17582" y="17581"/>
                </a:cubicBezTo>
                <a:cubicBezTo>
                  <a:pt x="21600" y="13562"/>
                  <a:pt x="21600" y="7041"/>
                  <a:pt x="17582" y="3022"/>
                </a:cubicBezTo>
                <a:cubicBezTo>
                  <a:pt x="15747" y="1186"/>
                  <a:pt x="13391" y="239"/>
                  <a:pt x="10990" y="81"/>
                </a:cubicBezTo>
                <a:lnTo>
                  <a:pt x="10990" y="0"/>
                </a:lnTo>
                <a:lnTo>
                  <a:pt x="0" y="0"/>
                </a:lnTo>
                <a:close/>
                <a:moveTo>
                  <a:pt x="4404" y="10496"/>
                </a:moveTo>
                <a:lnTo>
                  <a:pt x="16213" y="10496"/>
                </a:lnTo>
                <a:cubicBezTo>
                  <a:pt x="16214" y="12009"/>
                  <a:pt x="15634" y="13519"/>
                  <a:pt x="14481" y="14673"/>
                </a:cubicBezTo>
                <a:cubicBezTo>
                  <a:pt x="12176" y="16979"/>
                  <a:pt x="8441" y="16979"/>
                  <a:pt x="6136" y="14673"/>
                </a:cubicBezTo>
                <a:cubicBezTo>
                  <a:pt x="4982" y="13519"/>
                  <a:pt x="4403" y="12009"/>
                  <a:pt x="4404" y="10496"/>
                </a:cubicBezTo>
                <a:close/>
              </a:path>
            </a:pathLst>
          </a:cu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109" name="Google Shape;109;p6"/>
          <p:cNvSpPr txBox="1"/>
          <p:nvPr/>
        </p:nvSpPr>
        <p:spPr>
          <a:xfrm>
            <a:off x="5406224" y="2345284"/>
            <a:ext cx="5785007" cy="203075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4000">
                <a:solidFill>
                  <a:schemeClr val="accent1"/>
                </a:solidFill>
                <a:latin typeface="Catamaran"/>
                <a:ea typeface="Catamaran"/>
                <a:cs typeface="Catamaran"/>
                <a:sym typeface="Catamaran"/>
              </a:rPr>
              <a:t>Goal &amp; </a:t>
            </a:r>
            <a:r>
              <a:rPr b="1" lang="en-US" sz="4000">
                <a:solidFill>
                  <a:schemeClr val="accent1"/>
                </a:solidFill>
                <a:highlight>
                  <a:srgbClr val="F7F7F7"/>
                </a:highlight>
                <a:latin typeface="Catamaran"/>
                <a:ea typeface="Catamaran"/>
                <a:cs typeface="Catamaran"/>
                <a:sym typeface="Catamaran"/>
              </a:rPr>
              <a:t>Hypothesis</a:t>
            </a:r>
            <a:endParaRPr b="1" sz="4000">
              <a:solidFill>
                <a:schemeClr val="accent1"/>
              </a:solidFill>
              <a:latin typeface="Catamaran"/>
              <a:ea typeface="Catamaran"/>
              <a:cs typeface="Catamaran"/>
              <a:sym typeface="Catamaran"/>
            </a:endParaRPr>
          </a:p>
        </p:txBody>
      </p:sp>
      <p:sp>
        <p:nvSpPr>
          <p:cNvPr id="110" name="Google Shape;110;p6"/>
          <p:cNvSpPr txBox="1"/>
          <p:nvPr/>
        </p:nvSpPr>
        <p:spPr>
          <a:xfrm rot="-5400000">
            <a:off x="-16860" y="2756059"/>
            <a:ext cx="1185294" cy="1151569"/>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111" name="Google Shape;111;p6"/>
          <p:cNvSpPr txBox="1"/>
          <p:nvPr/>
        </p:nvSpPr>
        <p:spPr>
          <a:xfrm>
            <a:off x="2030388" y="1919063"/>
            <a:ext cx="2825563" cy="2825563"/>
          </a:xfrm>
          <a:prstGeom prst="rect">
            <a:avLst/>
          </a:prstGeom>
          <a:solidFill>
            <a:schemeClr val="accent1"/>
          </a:solidFill>
          <a:ln>
            <a:noFill/>
          </a:ln>
        </p:spPr>
        <p:txBody>
          <a:bodyPr anchorCtr="0" anchor="ctr" bIns="108000" lIns="108000" spcFirstLastPara="1" rIns="108000" wrap="square" tIns="108000">
            <a:noAutofit/>
          </a:bodyPr>
          <a:lstStyle/>
          <a:p>
            <a:pPr indent="0" lvl="0" marL="0" marR="0" rtl="0" algn="ctr">
              <a:spcBef>
                <a:spcPts val="0"/>
              </a:spcBef>
              <a:spcAft>
                <a:spcPts val="0"/>
              </a:spcAft>
              <a:buNone/>
            </a:pPr>
            <a:r>
              <a:rPr b="1" i="0" lang="en-US" sz="7658" u="none" cap="none" strike="noStrike">
                <a:solidFill>
                  <a:srgbClr val="FFFFFF"/>
                </a:solidFill>
                <a:latin typeface="Catamaran"/>
                <a:ea typeface="Catamaran"/>
                <a:cs typeface="Catamaran"/>
                <a:sym typeface="Catamaran"/>
              </a:rPr>
              <a:t>02</a:t>
            </a:r>
            <a:endParaRPr b="1" i="0" sz="1800" u="none" cap="none" strike="noStrike">
              <a:latin typeface="Catamaran"/>
              <a:ea typeface="Catamaran"/>
              <a:cs typeface="Catamaran"/>
              <a:sym typeface="Catamaran"/>
            </a:endParaRPr>
          </a:p>
        </p:txBody>
      </p:sp>
      <p:grpSp>
        <p:nvGrpSpPr>
          <p:cNvPr id="112" name="Google Shape;112;p6"/>
          <p:cNvGrpSpPr/>
          <p:nvPr/>
        </p:nvGrpSpPr>
        <p:grpSpPr>
          <a:xfrm>
            <a:off x="2603430" y="5162498"/>
            <a:ext cx="1679478" cy="300458"/>
            <a:chOff x="2603430" y="5162498"/>
            <a:chExt cx="1679478" cy="300458"/>
          </a:xfrm>
        </p:grpSpPr>
        <p:sp>
          <p:nvSpPr>
            <p:cNvPr id="113" name="Google Shape;113;p6"/>
            <p:cNvSpPr/>
            <p:nvPr/>
          </p:nvSpPr>
          <p:spPr>
            <a:xfrm flipH="1">
              <a:off x="3139976" y="5282838"/>
              <a:ext cx="59777" cy="59777"/>
            </a:xfrm>
            <a:prstGeom prst="ellipse">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114" name="Google Shape;114;p6"/>
            <p:cNvSpPr/>
            <p:nvPr/>
          </p:nvSpPr>
          <p:spPr>
            <a:xfrm flipH="1">
              <a:off x="3276628"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115" name="Google Shape;115;p6"/>
            <p:cNvSpPr/>
            <p:nvPr/>
          </p:nvSpPr>
          <p:spPr>
            <a:xfrm flipH="1">
              <a:off x="3413281"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116" name="Google Shape;116;p6"/>
            <p:cNvSpPr/>
            <p:nvPr/>
          </p:nvSpPr>
          <p:spPr>
            <a:xfrm flipH="1">
              <a:off x="3549933"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117" name="Google Shape;117;p6"/>
            <p:cNvSpPr/>
            <p:nvPr/>
          </p:nvSpPr>
          <p:spPr>
            <a:xfrm flipH="1">
              <a:off x="3686586"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118" name="Google Shape;118;p6"/>
            <p:cNvSpPr txBox="1"/>
            <p:nvPr/>
          </p:nvSpPr>
          <p:spPr>
            <a:xfrm flipH="1">
              <a:off x="3982450" y="5162498"/>
              <a:ext cx="300458" cy="30045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cxnSp>
          <p:nvCxnSpPr>
            <p:cNvPr id="119" name="Google Shape;119;p6"/>
            <p:cNvCxnSpPr/>
            <p:nvPr/>
          </p:nvCxnSpPr>
          <p:spPr>
            <a:xfrm>
              <a:off x="4070609" y="5312726"/>
              <a:ext cx="124140" cy="0"/>
            </a:xfrm>
            <a:prstGeom prst="straightConnector1">
              <a:avLst/>
            </a:prstGeom>
            <a:noFill/>
            <a:ln cap="flat" cmpd="sng" w="12700">
              <a:solidFill>
                <a:srgbClr val="FFFFFF"/>
              </a:solidFill>
              <a:prstDash val="solid"/>
              <a:miter lim="8000"/>
              <a:headEnd len="sm" w="sm" type="none"/>
              <a:tailEnd len="sm" w="sm" type="none"/>
            </a:ln>
          </p:spPr>
        </p:cxnSp>
        <p:sp>
          <p:nvSpPr>
            <p:cNvPr id="120" name="Google Shape;120;p6"/>
            <p:cNvSpPr/>
            <p:nvPr/>
          </p:nvSpPr>
          <p:spPr>
            <a:xfrm rot="-2700000">
              <a:off x="4099827" y="5269352"/>
              <a:ext cx="86749" cy="86749"/>
            </a:xfrm>
            <a:custGeom>
              <a:rect b="b" l="l" r="r" t="t"/>
              <a:pathLst>
                <a:path extrusionOk="0" h="252248" w="252248">
                  <a:moveTo>
                    <a:pt x="252248" y="0"/>
                  </a:moveTo>
                  <a:lnTo>
                    <a:pt x="252248" y="252248"/>
                  </a:lnTo>
                  <a:lnTo>
                    <a:pt x="0" y="252248"/>
                  </a:lnTo>
                </a:path>
              </a:pathLst>
            </a:custGeom>
            <a:noFill/>
            <a:ln cap="flat" cmpd="sng" w="12700">
              <a:solidFill>
                <a:srgbClr val="FFFF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121" name="Google Shape;121;p6"/>
            <p:cNvSpPr txBox="1"/>
            <p:nvPr/>
          </p:nvSpPr>
          <p:spPr>
            <a:xfrm>
              <a:off x="2603430" y="5162498"/>
              <a:ext cx="300458" cy="300458"/>
            </a:xfrm>
            <a:prstGeom prst="rect">
              <a:avLst/>
            </a:prstGeom>
            <a:solidFill>
              <a:srgbClr val="7F7F7F">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cxnSp>
          <p:nvCxnSpPr>
            <p:cNvPr id="122" name="Google Shape;122;p6"/>
            <p:cNvCxnSpPr/>
            <p:nvPr/>
          </p:nvCxnSpPr>
          <p:spPr>
            <a:xfrm rot="10800000">
              <a:off x="2691590" y="5312726"/>
              <a:ext cx="124140" cy="0"/>
            </a:xfrm>
            <a:prstGeom prst="straightConnector1">
              <a:avLst/>
            </a:prstGeom>
            <a:noFill/>
            <a:ln cap="flat" cmpd="sng" w="12700">
              <a:solidFill>
                <a:schemeClr val="dk1"/>
              </a:solidFill>
              <a:prstDash val="solid"/>
              <a:miter lim="8000"/>
              <a:headEnd len="sm" w="sm" type="none"/>
              <a:tailEnd len="sm" w="sm" type="none"/>
            </a:ln>
          </p:spPr>
        </p:cxnSp>
        <p:sp>
          <p:nvSpPr>
            <p:cNvPr id="123" name="Google Shape;123;p6"/>
            <p:cNvSpPr/>
            <p:nvPr/>
          </p:nvSpPr>
          <p:spPr>
            <a:xfrm flipH="1" rot="2700000">
              <a:off x="2699763" y="5269352"/>
              <a:ext cx="86749" cy="86749"/>
            </a:xfrm>
            <a:custGeom>
              <a:rect b="b" l="l" r="r" t="t"/>
              <a:pathLst>
                <a:path extrusionOk="0" h="252248" w="252248">
                  <a:moveTo>
                    <a:pt x="252248" y="0"/>
                  </a:moveTo>
                  <a:lnTo>
                    <a:pt x="252248" y="252248"/>
                  </a:lnTo>
                  <a:lnTo>
                    <a:pt x="0" y="252248"/>
                  </a:lnTo>
                </a:path>
              </a:pathLst>
            </a:custGeom>
            <a:no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alpha val="4705"/>
          </a:schemeClr>
        </a:solidFill>
      </p:bgPr>
    </p:bg>
    <p:spTree>
      <p:nvGrpSpPr>
        <p:cNvPr id="701" name="Shape 701"/>
        <p:cNvGrpSpPr/>
        <p:nvPr/>
      </p:nvGrpSpPr>
      <p:grpSpPr>
        <a:xfrm>
          <a:off x="0" y="0"/>
          <a:ext cx="0" cy="0"/>
          <a:chOff x="0" y="0"/>
          <a:chExt cx="0" cy="0"/>
        </a:xfrm>
      </p:grpSpPr>
      <p:sp>
        <p:nvSpPr>
          <p:cNvPr id="702" name="Google Shape;702;p2"/>
          <p:cNvSpPr txBox="1"/>
          <p:nvPr/>
        </p:nvSpPr>
        <p:spPr>
          <a:xfrm>
            <a:off x="0" y="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703" name="Google Shape;703;p2"/>
          <p:cNvPicPr preferRelativeResize="0"/>
          <p:nvPr/>
        </p:nvPicPr>
        <p:blipFill rotWithShape="1">
          <a:blip r:embed="rId3">
            <a:alphaModFix amt="15000"/>
          </a:blip>
          <a:srcRect b="-1" l="0" r="0" t="20071"/>
          <a:stretch/>
        </p:blipFill>
        <p:spPr>
          <a:xfrm>
            <a:off x="-381000" y="-214312"/>
            <a:ext cx="12954000" cy="7286625"/>
          </a:xfrm>
          <a:prstGeom prst="rect">
            <a:avLst/>
          </a:prstGeom>
          <a:noFill/>
          <a:ln>
            <a:noFill/>
          </a:ln>
        </p:spPr>
      </p:pic>
      <p:grpSp>
        <p:nvGrpSpPr>
          <p:cNvPr id="704" name="Google Shape;704;p2"/>
          <p:cNvGrpSpPr/>
          <p:nvPr/>
        </p:nvGrpSpPr>
        <p:grpSpPr>
          <a:xfrm>
            <a:off x="5797074" y="6550320"/>
            <a:ext cx="597852" cy="615360"/>
            <a:chOff x="5797074" y="6550320"/>
            <a:chExt cx="597852" cy="615360"/>
          </a:xfrm>
        </p:grpSpPr>
        <p:sp>
          <p:nvSpPr>
            <p:cNvPr id="705" name="Google Shape;705;p2"/>
            <p:cNvSpPr txBox="1"/>
            <p:nvPr/>
          </p:nvSpPr>
          <p:spPr>
            <a:xfrm rot="5400000">
              <a:off x="5788320" y="6559074"/>
              <a:ext cx="615360" cy="597852"/>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706" name="Google Shape;706;p2"/>
            <p:cNvSpPr/>
            <p:nvPr/>
          </p:nvSpPr>
          <p:spPr>
            <a:xfrm>
              <a:off x="5988050" y="6647010"/>
              <a:ext cx="215900" cy="1143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
        <p:nvSpPr>
          <p:cNvPr id="707" name="Google Shape;707;p2"/>
          <p:cNvSpPr txBox="1"/>
          <p:nvPr/>
        </p:nvSpPr>
        <p:spPr>
          <a:xfrm>
            <a:off x="660399" y="1084156"/>
            <a:ext cx="2880000" cy="14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708" name="Google Shape;708;p2"/>
          <p:cNvSpPr txBox="1"/>
          <p:nvPr/>
        </p:nvSpPr>
        <p:spPr>
          <a:xfrm>
            <a:off x="660402" y="515350"/>
            <a:ext cx="4253100" cy="554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Catamaran"/>
                <a:ea typeface="Catamaran"/>
                <a:cs typeface="Catamaran"/>
                <a:sym typeface="Catamaran"/>
              </a:rPr>
              <a:t>Table of </a:t>
            </a:r>
            <a:r>
              <a:rPr b="1" i="0" lang="en-US" sz="3600" u="none" cap="none" strike="noStrike">
                <a:solidFill>
                  <a:schemeClr val="dk1"/>
                </a:solidFill>
                <a:latin typeface="Catamaran"/>
                <a:ea typeface="Catamaran"/>
                <a:cs typeface="Catamaran"/>
                <a:sym typeface="Catamaran"/>
              </a:rPr>
              <a:t>Contents</a:t>
            </a:r>
            <a:endParaRPr b="1" i="0" sz="3600" u="none" cap="none" strike="noStrike">
              <a:latin typeface="Catamaran"/>
              <a:ea typeface="Catamaran"/>
              <a:cs typeface="Catamaran"/>
              <a:sym typeface="Catamaran"/>
            </a:endParaRPr>
          </a:p>
        </p:txBody>
      </p:sp>
      <p:sp>
        <p:nvSpPr>
          <p:cNvPr id="709" name="Google Shape;709;p2"/>
          <p:cNvSpPr txBox="1"/>
          <p:nvPr/>
        </p:nvSpPr>
        <p:spPr>
          <a:xfrm>
            <a:off x="2866145" y="844034"/>
            <a:ext cx="685800" cy="277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b="0" i="0" sz="1800" u="none" cap="none" strike="noStrike"/>
          </a:p>
        </p:txBody>
      </p:sp>
      <p:sp>
        <p:nvSpPr>
          <p:cNvPr id="710" name="Google Shape;710;p2"/>
          <p:cNvSpPr txBox="1"/>
          <p:nvPr/>
        </p:nvSpPr>
        <p:spPr>
          <a:xfrm>
            <a:off x="7126900" y="1884718"/>
            <a:ext cx="4392000" cy="72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lang="en-US" sz="1600">
                <a:solidFill>
                  <a:schemeClr val="dk1"/>
                </a:solidFill>
                <a:latin typeface="Catamaran"/>
                <a:ea typeface="Catamaran"/>
                <a:cs typeface="Catamaran"/>
                <a:sym typeface="Catamaran"/>
              </a:rPr>
              <a:t>Goal &amp; </a:t>
            </a:r>
            <a:r>
              <a:rPr lang="en-US" sz="1600">
                <a:solidFill>
                  <a:schemeClr val="dk1"/>
                </a:solidFill>
                <a:highlight>
                  <a:srgbClr val="F7F7F7"/>
                </a:highlight>
                <a:latin typeface="Catamaran"/>
                <a:ea typeface="Catamaran"/>
                <a:cs typeface="Catamaran"/>
                <a:sym typeface="Catamaran"/>
              </a:rPr>
              <a:t>Hypothesis</a:t>
            </a:r>
            <a:endParaRPr sz="1600">
              <a:solidFill>
                <a:schemeClr val="dk1"/>
              </a:solidFill>
              <a:latin typeface="Catamaran"/>
              <a:ea typeface="Catamaran"/>
              <a:cs typeface="Catamaran"/>
              <a:sym typeface="Catamaran"/>
            </a:endParaRPr>
          </a:p>
          <a:p>
            <a:pPr indent="0" lvl="0" marL="0" marR="0" rtl="0" algn="l">
              <a:spcBef>
                <a:spcPts val="0"/>
              </a:spcBef>
              <a:spcAft>
                <a:spcPts val="0"/>
              </a:spcAft>
              <a:buNone/>
            </a:pPr>
            <a:r>
              <a:t/>
            </a:r>
            <a:endParaRPr sz="1600">
              <a:solidFill>
                <a:schemeClr val="dk1"/>
              </a:solidFill>
              <a:latin typeface="Catamaran"/>
              <a:ea typeface="Catamaran"/>
              <a:cs typeface="Catamaran"/>
              <a:sym typeface="Catamaran"/>
            </a:endParaRPr>
          </a:p>
        </p:txBody>
      </p:sp>
      <p:sp>
        <p:nvSpPr>
          <p:cNvPr id="711" name="Google Shape;711;p2"/>
          <p:cNvSpPr txBox="1"/>
          <p:nvPr/>
        </p:nvSpPr>
        <p:spPr>
          <a:xfrm>
            <a:off x="6551475" y="1859318"/>
            <a:ext cx="468000" cy="3600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i="0" lang="en-US" sz="2000" u="none" cap="none" strike="noStrike">
                <a:solidFill>
                  <a:schemeClr val="accent1"/>
                </a:solidFill>
                <a:latin typeface="Catamaran"/>
                <a:ea typeface="Catamaran"/>
                <a:cs typeface="Catamaran"/>
                <a:sym typeface="Catamaran"/>
              </a:rPr>
              <a:t>2.</a:t>
            </a:r>
            <a:endParaRPr b="1" i="0" sz="1800" u="none" cap="none" strike="noStrike">
              <a:latin typeface="Catamaran"/>
              <a:ea typeface="Catamaran"/>
              <a:cs typeface="Catamaran"/>
              <a:sym typeface="Catamaran"/>
            </a:endParaRPr>
          </a:p>
        </p:txBody>
      </p:sp>
      <p:sp>
        <p:nvSpPr>
          <p:cNvPr id="712" name="Google Shape;712;p2"/>
          <p:cNvSpPr txBox="1"/>
          <p:nvPr/>
        </p:nvSpPr>
        <p:spPr>
          <a:xfrm>
            <a:off x="1085942" y="1859318"/>
            <a:ext cx="468000" cy="3600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i="0" lang="en-US" sz="2000" u="none" cap="none" strike="noStrike">
                <a:solidFill>
                  <a:schemeClr val="accent1"/>
                </a:solidFill>
                <a:latin typeface="Catamaran"/>
                <a:ea typeface="Catamaran"/>
                <a:cs typeface="Catamaran"/>
                <a:sym typeface="Catamaran"/>
              </a:rPr>
              <a:t>1.</a:t>
            </a:r>
            <a:endParaRPr b="1" i="0" sz="1800" u="none" cap="none" strike="noStrike">
              <a:latin typeface="Catamaran"/>
              <a:ea typeface="Catamaran"/>
              <a:cs typeface="Catamaran"/>
              <a:sym typeface="Catamaran"/>
            </a:endParaRPr>
          </a:p>
        </p:txBody>
      </p:sp>
      <p:sp>
        <p:nvSpPr>
          <p:cNvPr id="713" name="Google Shape;713;p2"/>
          <p:cNvSpPr txBox="1"/>
          <p:nvPr/>
        </p:nvSpPr>
        <p:spPr>
          <a:xfrm>
            <a:off x="1650139" y="1884718"/>
            <a:ext cx="4392000" cy="72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0" lang="en-US" sz="1600" u="none" cap="none" strike="noStrike">
                <a:solidFill>
                  <a:schemeClr val="dk1"/>
                </a:solidFill>
                <a:latin typeface="Catamaran"/>
                <a:ea typeface="Catamaran"/>
                <a:cs typeface="Catamaran"/>
                <a:sym typeface="Catamaran"/>
              </a:rPr>
              <a:t>Introduction</a:t>
            </a:r>
            <a:endParaRPr i="0" sz="1800" u="none" cap="none" strike="noStrike">
              <a:solidFill>
                <a:schemeClr val="dk1"/>
              </a:solidFill>
              <a:latin typeface="Catamaran"/>
              <a:ea typeface="Catamaran"/>
              <a:cs typeface="Catamaran"/>
              <a:sym typeface="Catamaran"/>
            </a:endParaRPr>
          </a:p>
        </p:txBody>
      </p:sp>
      <p:sp>
        <p:nvSpPr>
          <p:cNvPr id="714" name="Google Shape;714;p2"/>
          <p:cNvSpPr txBox="1"/>
          <p:nvPr/>
        </p:nvSpPr>
        <p:spPr>
          <a:xfrm>
            <a:off x="7126900" y="2773413"/>
            <a:ext cx="4392000" cy="72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600">
                <a:solidFill>
                  <a:schemeClr val="dk1"/>
                </a:solidFill>
                <a:latin typeface="Catamaran"/>
                <a:ea typeface="Catamaran"/>
                <a:cs typeface="Catamaran"/>
                <a:sym typeface="Catamaran"/>
              </a:rPr>
              <a:t>Data Visualization</a:t>
            </a:r>
            <a:endParaRPr i="0" sz="1800" cap="none" strike="noStrike">
              <a:solidFill>
                <a:schemeClr val="dk1"/>
              </a:solidFill>
              <a:latin typeface="Catamaran"/>
              <a:ea typeface="Catamaran"/>
              <a:cs typeface="Catamaran"/>
              <a:sym typeface="Catamaran"/>
            </a:endParaRPr>
          </a:p>
        </p:txBody>
      </p:sp>
      <p:sp>
        <p:nvSpPr>
          <p:cNvPr id="715" name="Google Shape;715;p2"/>
          <p:cNvSpPr txBox="1"/>
          <p:nvPr/>
        </p:nvSpPr>
        <p:spPr>
          <a:xfrm>
            <a:off x="1650139" y="2773413"/>
            <a:ext cx="4392000" cy="72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600">
                <a:solidFill>
                  <a:schemeClr val="dk1"/>
                </a:solidFill>
                <a:latin typeface="Catamaran"/>
                <a:ea typeface="Catamaran"/>
                <a:cs typeface="Catamaran"/>
                <a:sym typeface="Catamaran"/>
              </a:rPr>
              <a:t>Removed the missing dataset</a:t>
            </a:r>
            <a:endParaRPr i="0" sz="1800" u="none" cap="none" strike="noStrike">
              <a:solidFill>
                <a:schemeClr val="dk1"/>
              </a:solidFill>
              <a:latin typeface="Catamaran"/>
              <a:ea typeface="Catamaran"/>
              <a:cs typeface="Catamaran"/>
              <a:sym typeface="Catamaran"/>
            </a:endParaRPr>
          </a:p>
        </p:txBody>
      </p:sp>
      <p:sp>
        <p:nvSpPr>
          <p:cNvPr id="716" name="Google Shape;716;p2"/>
          <p:cNvSpPr txBox="1"/>
          <p:nvPr/>
        </p:nvSpPr>
        <p:spPr>
          <a:xfrm>
            <a:off x="1085942" y="2748013"/>
            <a:ext cx="468000" cy="3600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i="0" lang="en-US" sz="2000" u="none" cap="none" strike="noStrike">
                <a:solidFill>
                  <a:schemeClr val="accent1"/>
                </a:solidFill>
                <a:latin typeface="Catamaran"/>
                <a:ea typeface="Catamaran"/>
                <a:cs typeface="Catamaran"/>
                <a:sym typeface="Catamaran"/>
              </a:rPr>
              <a:t>3.</a:t>
            </a:r>
            <a:endParaRPr b="1" i="0" sz="1800" u="none" cap="none" strike="noStrike">
              <a:latin typeface="Catamaran"/>
              <a:ea typeface="Catamaran"/>
              <a:cs typeface="Catamaran"/>
              <a:sym typeface="Catamaran"/>
            </a:endParaRPr>
          </a:p>
        </p:txBody>
      </p:sp>
      <p:sp>
        <p:nvSpPr>
          <p:cNvPr id="717" name="Google Shape;717;p2"/>
          <p:cNvSpPr txBox="1"/>
          <p:nvPr/>
        </p:nvSpPr>
        <p:spPr>
          <a:xfrm>
            <a:off x="6551475" y="2748013"/>
            <a:ext cx="468000" cy="3600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i="0" lang="en-US" sz="2000" u="none" cap="none" strike="noStrike">
                <a:solidFill>
                  <a:schemeClr val="accent1"/>
                </a:solidFill>
                <a:latin typeface="Catamaran"/>
                <a:ea typeface="Catamaran"/>
                <a:cs typeface="Catamaran"/>
                <a:sym typeface="Catamaran"/>
              </a:rPr>
              <a:t>4.</a:t>
            </a:r>
            <a:endParaRPr b="1" i="0" sz="1800" u="none" cap="none" strike="noStrike">
              <a:latin typeface="Catamaran"/>
              <a:ea typeface="Catamaran"/>
              <a:cs typeface="Catamaran"/>
              <a:sym typeface="Catamaran"/>
            </a:endParaRPr>
          </a:p>
        </p:txBody>
      </p:sp>
      <p:sp>
        <p:nvSpPr>
          <p:cNvPr id="718" name="Google Shape;718;p2"/>
          <p:cNvSpPr txBox="1"/>
          <p:nvPr/>
        </p:nvSpPr>
        <p:spPr>
          <a:xfrm>
            <a:off x="7126900" y="3662108"/>
            <a:ext cx="4392000" cy="72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0" lang="en-US" sz="1600" u="none" cap="none" strike="noStrike">
                <a:solidFill>
                  <a:schemeClr val="dk1"/>
                </a:solidFill>
                <a:latin typeface="Catamaran"/>
                <a:ea typeface="Catamaran"/>
                <a:cs typeface="Catamaran"/>
                <a:sym typeface="Catamaran"/>
              </a:rPr>
              <a:t>Model Training and Evaluation</a:t>
            </a:r>
            <a:endParaRPr i="0" sz="1800" u="none" cap="none" strike="noStrike">
              <a:solidFill>
                <a:schemeClr val="dk1"/>
              </a:solidFill>
              <a:latin typeface="Catamaran"/>
              <a:ea typeface="Catamaran"/>
              <a:cs typeface="Catamaran"/>
              <a:sym typeface="Catamaran"/>
            </a:endParaRPr>
          </a:p>
        </p:txBody>
      </p:sp>
      <p:sp>
        <p:nvSpPr>
          <p:cNvPr id="719" name="Google Shape;719;p2"/>
          <p:cNvSpPr txBox="1"/>
          <p:nvPr/>
        </p:nvSpPr>
        <p:spPr>
          <a:xfrm>
            <a:off x="1650139" y="3662108"/>
            <a:ext cx="4392000" cy="72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600">
                <a:solidFill>
                  <a:schemeClr val="dk1"/>
                </a:solidFill>
                <a:latin typeface="Catamaran"/>
                <a:ea typeface="Catamaran"/>
                <a:cs typeface="Catamaran"/>
                <a:sym typeface="Catamaran"/>
              </a:rPr>
              <a:t>Conclusion</a:t>
            </a:r>
            <a:endParaRPr i="0" sz="1800" u="none" cap="none" strike="noStrike">
              <a:solidFill>
                <a:schemeClr val="dk1"/>
              </a:solidFill>
              <a:latin typeface="Catamaran"/>
              <a:ea typeface="Catamaran"/>
              <a:cs typeface="Catamaran"/>
              <a:sym typeface="Catamaran"/>
            </a:endParaRPr>
          </a:p>
        </p:txBody>
      </p:sp>
      <p:sp>
        <p:nvSpPr>
          <p:cNvPr id="720" name="Google Shape;720;p2"/>
          <p:cNvSpPr txBox="1"/>
          <p:nvPr/>
        </p:nvSpPr>
        <p:spPr>
          <a:xfrm>
            <a:off x="1085942" y="3636708"/>
            <a:ext cx="468000" cy="3600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i="0" lang="en-US" sz="2000" u="none" cap="none" strike="noStrike">
                <a:solidFill>
                  <a:schemeClr val="accent1"/>
                </a:solidFill>
                <a:latin typeface="Catamaran"/>
                <a:ea typeface="Catamaran"/>
                <a:cs typeface="Catamaran"/>
                <a:sym typeface="Catamaran"/>
              </a:rPr>
              <a:t>5.</a:t>
            </a:r>
            <a:endParaRPr b="1" i="0" sz="1800" u="none" cap="none" strike="noStrike">
              <a:latin typeface="Catamaran"/>
              <a:ea typeface="Catamaran"/>
              <a:cs typeface="Catamaran"/>
              <a:sym typeface="Catamaran"/>
            </a:endParaRPr>
          </a:p>
        </p:txBody>
      </p:sp>
      <p:sp>
        <p:nvSpPr>
          <p:cNvPr id="721" name="Google Shape;721;p2"/>
          <p:cNvSpPr txBox="1"/>
          <p:nvPr/>
        </p:nvSpPr>
        <p:spPr>
          <a:xfrm>
            <a:off x="6551475" y="3636708"/>
            <a:ext cx="468000" cy="3600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i="0" lang="en-US" sz="2000" u="none" cap="none" strike="noStrike">
                <a:solidFill>
                  <a:schemeClr val="accent1"/>
                </a:solidFill>
                <a:latin typeface="Catamaran"/>
                <a:ea typeface="Catamaran"/>
                <a:cs typeface="Catamaran"/>
                <a:sym typeface="Catamaran"/>
              </a:rPr>
              <a:t>6.</a:t>
            </a:r>
            <a:endParaRPr b="1" i="0" sz="1800" u="none" cap="none" strike="noStrike">
              <a:latin typeface="Catamaran"/>
              <a:ea typeface="Catamaran"/>
              <a:cs typeface="Catamaran"/>
              <a:sym typeface="Catamaran"/>
            </a:endParaRPr>
          </a:p>
        </p:txBody>
      </p:sp>
      <p:sp>
        <p:nvSpPr>
          <p:cNvPr id="722" name="Google Shape;722;p2"/>
          <p:cNvSpPr txBox="1"/>
          <p:nvPr/>
        </p:nvSpPr>
        <p:spPr>
          <a:xfrm>
            <a:off x="7126900" y="4550803"/>
            <a:ext cx="4392000" cy="72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0" lang="en-US" sz="1600" u="none" cap="none" strike="noStrike">
                <a:solidFill>
                  <a:schemeClr val="dk1"/>
                </a:solidFill>
                <a:latin typeface="Catamaran"/>
                <a:ea typeface="Catamaran"/>
                <a:cs typeface="Catamaran"/>
                <a:sym typeface="Catamaran"/>
              </a:rPr>
              <a:t>Hypothesis Testing</a:t>
            </a:r>
            <a:endParaRPr i="0" sz="1800" u="none" cap="none" strike="noStrike">
              <a:solidFill>
                <a:schemeClr val="dk1"/>
              </a:solidFill>
              <a:latin typeface="Catamaran"/>
              <a:ea typeface="Catamaran"/>
              <a:cs typeface="Catamaran"/>
              <a:sym typeface="Catamaran"/>
            </a:endParaRPr>
          </a:p>
        </p:txBody>
      </p:sp>
      <p:sp>
        <p:nvSpPr>
          <p:cNvPr id="723" name="Google Shape;723;p2"/>
          <p:cNvSpPr txBox="1"/>
          <p:nvPr/>
        </p:nvSpPr>
        <p:spPr>
          <a:xfrm>
            <a:off x="1650139" y="4550803"/>
            <a:ext cx="4392000" cy="72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0" lang="en-US" sz="1600" u="none" cap="none" strike="noStrike">
                <a:solidFill>
                  <a:schemeClr val="dk1"/>
                </a:solidFill>
                <a:latin typeface="Catamaran"/>
                <a:ea typeface="Catamaran"/>
                <a:cs typeface="Catamaran"/>
                <a:sym typeface="Catamaran"/>
              </a:rPr>
              <a:t> Feature Significance Analysis</a:t>
            </a:r>
            <a:endParaRPr i="0" sz="1800" u="none" cap="none" strike="noStrike">
              <a:solidFill>
                <a:schemeClr val="dk1"/>
              </a:solidFill>
              <a:latin typeface="Catamaran"/>
              <a:ea typeface="Catamaran"/>
              <a:cs typeface="Catamaran"/>
              <a:sym typeface="Catamaran"/>
            </a:endParaRPr>
          </a:p>
        </p:txBody>
      </p:sp>
      <p:sp>
        <p:nvSpPr>
          <p:cNvPr id="724" name="Google Shape;724;p2"/>
          <p:cNvSpPr txBox="1"/>
          <p:nvPr/>
        </p:nvSpPr>
        <p:spPr>
          <a:xfrm>
            <a:off x="1085942" y="4525403"/>
            <a:ext cx="468000" cy="3600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i="0" lang="en-US" sz="2000" u="none" cap="none" strike="noStrike">
                <a:solidFill>
                  <a:schemeClr val="accent1"/>
                </a:solidFill>
                <a:latin typeface="Catamaran"/>
                <a:ea typeface="Catamaran"/>
                <a:cs typeface="Catamaran"/>
                <a:sym typeface="Catamaran"/>
              </a:rPr>
              <a:t>7.</a:t>
            </a:r>
            <a:endParaRPr b="1" i="0" sz="1800" u="none" cap="none" strike="noStrike">
              <a:latin typeface="Catamaran"/>
              <a:ea typeface="Catamaran"/>
              <a:cs typeface="Catamaran"/>
              <a:sym typeface="Catamaran"/>
            </a:endParaRPr>
          </a:p>
        </p:txBody>
      </p:sp>
      <p:sp>
        <p:nvSpPr>
          <p:cNvPr id="725" name="Google Shape;725;p2"/>
          <p:cNvSpPr txBox="1"/>
          <p:nvPr/>
        </p:nvSpPr>
        <p:spPr>
          <a:xfrm>
            <a:off x="6551475" y="4525403"/>
            <a:ext cx="468000" cy="3600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i="0" lang="en-US" sz="2000" u="none" cap="none" strike="noStrike">
                <a:solidFill>
                  <a:schemeClr val="accent1"/>
                </a:solidFill>
                <a:latin typeface="Catamaran"/>
                <a:ea typeface="Catamaran"/>
                <a:cs typeface="Catamaran"/>
                <a:sym typeface="Catamaran"/>
              </a:rPr>
              <a:t>8.</a:t>
            </a:r>
            <a:endParaRPr b="1" i="0" sz="1800" u="none" cap="none" strike="noStrike">
              <a:latin typeface="Catamaran"/>
              <a:ea typeface="Catamaran"/>
              <a:cs typeface="Catamaran"/>
              <a:sym typeface="Catamaran"/>
            </a:endParaRPr>
          </a:p>
        </p:txBody>
      </p:sp>
      <p:sp>
        <p:nvSpPr>
          <p:cNvPr id="726" name="Google Shape;726;p2"/>
          <p:cNvSpPr txBox="1"/>
          <p:nvPr/>
        </p:nvSpPr>
        <p:spPr>
          <a:xfrm>
            <a:off x="7126900" y="5439500"/>
            <a:ext cx="4392000" cy="72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0" lang="en-US" sz="1600" u="none" cap="none" strike="noStrike">
                <a:solidFill>
                  <a:schemeClr val="dk1"/>
                </a:solidFill>
                <a:latin typeface="Catamaran"/>
                <a:ea typeface="Catamaran"/>
                <a:cs typeface="Catamaran"/>
                <a:sym typeface="Catamaran"/>
              </a:rPr>
              <a:t> Results and Conclusion</a:t>
            </a:r>
            <a:endParaRPr i="0" sz="1800" u="none" cap="none" strike="noStrike">
              <a:solidFill>
                <a:schemeClr val="dk1"/>
              </a:solidFill>
              <a:latin typeface="Catamaran"/>
              <a:ea typeface="Catamaran"/>
              <a:cs typeface="Catamaran"/>
              <a:sym typeface="Catamaran"/>
            </a:endParaRPr>
          </a:p>
        </p:txBody>
      </p:sp>
      <p:sp>
        <p:nvSpPr>
          <p:cNvPr id="727" name="Google Shape;727;p2"/>
          <p:cNvSpPr txBox="1"/>
          <p:nvPr/>
        </p:nvSpPr>
        <p:spPr>
          <a:xfrm>
            <a:off x="1650139" y="5439500"/>
            <a:ext cx="4392000" cy="72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0" lang="en-US" sz="1600" u="none" cap="none" strike="noStrike">
                <a:solidFill>
                  <a:schemeClr val="dk1"/>
                </a:solidFill>
                <a:latin typeface="Catamaran"/>
                <a:ea typeface="Catamaran"/>
                <a:cs typeface="Catamaran"/>
                <a:sym typeface="Catamaran"/>
              </a:rPr>
              <a:t> Data Visualization</a:t>
            </a:r>
            <a:endParaRPr i="0" sz="1800" u="none" cap="none" strike="noStrike">
              <a:solidFill>
                <a:schemeClr val="dk1"/>
              </a:solidFill>
              <a:latin typeface="Catamaran"/>
              <a:ea typeface="Catamaran"/>
              <a:cs typeface="Catamaran"/>
              <a:sym typeface="Catamaran"/>
            </a:endParaRPr>
          </a:p>
        </p:txBody>
      </p:sp>
      <p:sp>
        <p:nvSpPr>
          <p:cNvPr id="728" name="Google Shape;728;p2"/>
          <p:cNvSpPr txBox="1"/>
          <p:nvPr/>
        </p:nvSpPr>
        <p:spPr>
          <a:xfrm>
            <a:off x="1085942" y="5414100"/>
            <a:ext cx="468000" cy="3600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i="0" lang="en-US" sz="2000" u="none" cap="none" strike="noStrike">
                <a:solidFill>
                  <a:schemeClr val="accent1"/>
                </a:solidFill>
                <a:latin typeface="Catamaran"/>
                <a:ea typeface="Catamaran"/>
                <a:cs typeface="Catamaran"/>
                <a:sym typeface="Catamaran"/>
              </a:rPr>
              <a:t>9.</a:t>
            </a:r>
            <a:endParaRPr b="1" i="0" sz="1800" u="none" cap="none" strike="noStrike">
              <a:latin typeface="Catamaran"/>
              <a:ea typeface="Catamaran"/>
              <a:cs typeface="Catamaran"/>
              <a:sym typeface="Catamaran"/>
            </a:endParaRPr>
          </a:p>
        </p:txBody>
      </p:sp>
      <p:sp>
        <p:nvSpPr>
          <p:cNvPr id="729" name="Google Shape;729;p2"/>
          <p:cNvSpPr txBox="1"/>
          <p:nvPr/>
        </p:nvSpPr>
        <p:spPr>
          <a:xfrm>
            <a:off x="6551475" y="5414100"/>
            <a:ext cx="468000" cy="3600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1" i="0" lang="en-US" sz="2000" u="none" cap="none" strike="noStrike">
                <a:solidFill>
                  <a:schemeClr val="accent1"/>
                </a:solidFill>
                <a:latin typeface="Catamaran"/>
                <a:ea typeface="Catamaran"/>
                <a:cs typeface="Catamaran"/>
                <a:sym typeface="Catamaran"/>
              </a:rPr>
              <a:t>10.</a:t>
            </a:r>
            <a:endParaRPr b="1" i="0" sz="1800" u="none" cap="none" strike="noStrike">
              <a:latin typeface="Catamaran"/>
              <a:ea typeface="Catamaran"/>
              <a:cs typeface="Catamaran"/>
              <a:sym typeface="Catamar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alpha val="4710"/>
          </a:schemeClr>
        </a:solidFill>
      </p:bgPr>
    </p:bg>
    <p:spTree>
      <p:nvGrpSpPr>
        <p:cNvPr id="733" name="Shape 733"/>
        <p:cNvGrpSpPr/>
        <p:nvPr/>
      </p:nvGrpSpPr>
      <p:grpSpPr>
        <a:xfrm>
          <a:off x="0" y="0"/>
          <a:ext cx="0" cy="0"/>
          <a:chOff x="0" y="0"/>
          <a:chExt cx="0" cy="0"/>
        </a:xfrm>
      </p:grpSpPr>
      <p:sp>
        <p:nvSpPr>
          <p:cNvPr id="734" name="Google Shape;734;g2c81de69ad5_0_0"/>
          <p:cNvSpPr txBox="1"/>
          <p:nvPr/>
        </p:nvSpPr>
        <p:spPr>
          <a:xfrm>
            <a:off x="0" y="0"/>
            <a:ext cx="12306300" cy="699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735" name="Google Shape;735;g2c81de69ad5_0_0"/>
          <p:cNvPicPr preferRelativeResize="0"/>
          <p:nvPr/>
        </p:nvPicPr>
        <p:blipFill rotWithShape="1">
          <a:blip r:embed="rId3">
            <a:alphaModFix amt="15000"/>
          </a:blip>
          <a:srcRect b="0" l="0" r="0" t="20070"/>
          <a:stretch/>
        </p:blipFill>
        <p:spPr>
          <a:xfrm>
            <a:off x="-381000" y="-214312"/>
            <a:ext cx="12954000" cy="7286625"/>
          </a:xfrm>
          <a:prstGeom prst="rect">
            <a:avLst/>
          </a:prstGeom>
          <a:noFill/>
          <a:ln>
            <a:noFill/>
          </a:ln>
        </p:spPr>
      </p:pic>
      <p:grpSp>
        <p:nvGrpSpPr>
          <p:cNvPr id="736" name="Google Shape;736;g2c81de69ad5_0_0"/>
          <p:cNvGrpSpPr/>
          <p:nvPr/>
        </p:nvGrpSpPr>
        <p:grpSpPr>
          <a:xfrm>
            <a:off x="5797026" y="6550320"/>
            <a:ext cx="597900" cy="615300"/>
            <a:chOff x="5797026" y="6550320"/>
            <a:chExt cx="597900" cy="615300"/>
          </a:xfrm>
        </p:grpSpPr>
        <p:sp>
          <p:nvSpPr>
            <p:cNvPr id="737" name="Google Shape;737;g2c81de69ad5_0_0"/>
            <p:cNvSpPr txBox="1"/>
            <p:nvPr/>
          </p:nvSpPr>
          <p:spPr>
            <a:xfrm rot="5400000">
              <a:off x="5788326" y="6559020"/>
              <a:ext cx="615300" cy="597900"/>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738" name="Google Shape;738;g2c81de69ad5_0_0"/>
            <p:cNvSpPr/>
            <p:nvPr/>
          </p:nvSpPr>
          <p:spPr>
            <a:xfrm>
              <a:off x="5988050" y="6647010"/>
              <a:ext cx="216000" cy="1143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
        <p:nvSpPr>
          <p:cNvPr id="739" name="Google Shape;739;g2c81de69ad5_0_0"/>
          <p:cNvSpPr txBox="1"/>
          <p:nvPr/>
        </p:nvSpPr>
        <p:spPr>
          <a:xfrm>
            <a:off x="10572207" y="5947700"/>
            <a:ext cx="1619700" cy="28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740" name="Google Shape;740;g2c81de69ad5_0_0"/>
          <p:cNvSpPr txBox="1"/>
          <p:nvPr/>
        </p:nvSpPr>
        <p:spPr>
          <a:xfrm>
            <a:off x="780300" y="664142"/>
            <a:ext cx="10745700" cy="432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600">
                <a:solidFill>
                  <a:schemeClr val="accent1"/>
                </a:solidFill>
                <a:latin typeface="Catamaran"/>
                <a:ea typeface="Catamaran"/>
                <a:cs typeface="Catamaran"/>
                <a:sym typeface="Catamaran"/>
              </a:rPr>
              <a:t>Company Background</a:t>
            </a:r>
            <a:endParaRPr b="1" i="0" sz="3600" u="none" cap="none" strike="noStrike">
              <a:solidFill>
                <a:schemeClr val="accent1"/>
              </a:solidFill>
              <a:latin typeface="Catamaran"/>
              <a:ea typeface="Catamaran"/>
              <a:cs typeface="Catamaran"/>
              <a:sym typeface="Catamaran"/>
            </a:endParaRPr>
          </a:p>
        </p:txBody>
      </p:sp>
      <p:sp>
        <p:nvSpPr>
          <p:cNvPr id="741" name="Google Shape;741;g2c81de69ad5_0_0"/>
          <p:cNvSpPr/>
          <p:nvPr/>
        </p:nvSpPr>
        <p:spPr>
          <a:xfrm>
            <a:off x="264152" y="277385"/>
            <a:ext cx="360094" cy="285770"/>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pic>
        <p:nvPicPr>
          <p:cNvPr id="742" name="Google Shape;742;g2c81de69ad5_0_0"/>
          <p:cNvPicPr preferRelativeResize="0"/>
          <p:nvPr/>
        </p:nvPicPr>
        <p:blipFill>
          <a:blip r:embed="rId4">
            <a:alphaModFix/>
          </a:blip>
          <a:stretch>
            <a:fillRect/>
          </a:stretch>
        </p:blipFill>
        <p:spPr>
          <a:xfrm>
            <a:off x="815025" y="1588750"/>
            <a:ext cx="5579901" cy="2537835"/>
          </a:xfrm>
          <a:prstGeom prst="rect">
            <a:avLst/>
          </a:prstGeom>
          <a:noFill/>
          <a:ln>
            <a:noFill/>
          </a:ln>
        </p:spPr>
      </p:pic>
      <p:sp>
        <p:nvSpPr>
          <p:cNvPr id="743" name="Google Shape;743;g2c81de69ad5_0_0"/>
          <p:cNvSpPr txBox="1"/>
          <p:nvPr/>
        </p:nvSpPr>
        <p:spPr>
          <a:xfrm>
            <a:off x="6551475" y="1420050"/>
            <a:ext cx="51501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accent1"/>
              </a:buClr>
              <a:buSzPts val="1400"/>
              <a:buFont typeface="Catamaran"/>
              <a:buChar char="●"/>
            </a:pPr>
            <a:r>
              <a:rPr lang="en-US">
                <a:solidFill>
                  <a:schemeClr val="dk1"/>
                </a:solidFill>
                <a:latin typeface="Catamaran"/>
                <a:ea typeface="Catamaran"/>
                <a:cs typeface="Catamaran"/>
                <a:sym typeface="Catamaran"/>
              </a:rPr>
              <a:t>O</a:t>
            </a:r>
            <a:r>
              <a:rPr lang="en-US">
                <a:solidFill>
                  <a:schemeClr val="dk1"/>
                </a:solidFill>
                <a:latin typeface="Catamaran"/>
                <a:ea typeface="Catamaran"/>
                <a:cs typeface="Catamaran"/>
                <a:sym typeface="Catamaran"/>
              </a:rPr>
              <a:t>nline platform that allows people to </a:t>
            </a:r>
            <a:r>
              <a:rPr b="1" lang="en-US">
                <a:solidFill>
                  <a:schemeClr val="accent1"/>
                </a:solidFill>
                <a:latin typeface="Catamaran"/>
                <a:ea typeface="Catamaran"/>
                <a:cs typeface="Catamaran"/>
                <a:sym typeface="Catamaran"/>
              </a:rPr>
              <a:t>rent out </a:t>
            </a:r>
            <a:r>
              <a:rPr lang="en-US">
                <a:solidFill>
                  <a:schemeClr val="dk1"/>
                </a:solidFill>
                <a:latin typeface="Catamaran"/>
                <a:ea typeface="Catamaran"/>
                <a:cs typeface="Catamaran"/>
                <a:sym typeface="Catamaran"/>
              </a:rPr>
              <a:t>their </a:t>
            </a:r>
            <a:r>
              <a:rPr b="1" lang="en-US">
                <a:solidFill>
                  <a:schemeClr val="accent1"/>
                </a:solidFill>
                <a:latin typeface="Catamaran"/>
                <a:ea typeface="Catamaran"/>
                <a:cs typeface="Catamaran"/>
                <a:sym typeface="Catamaran"/>
              </a:rPr>
              <a:t>homes</a:t>
            </a:r>
            <a:r>
              <a:rPr lang="en-US">
                <a:solidFill>
                  <a:schemeClr val="dk1"/>
                </a:solidFill>
                <a:latin typeface="Catamaran"/>
                <a:ea typeface="Catamaran"/>
                <a:cs typeface="Catamaran"/>
                <a:sym typeface="Catamaran"/>
              </a:rPr>
              <a:t> or </a:t>
            </a:r>
            <a:r>
              <a:rPr b="1" lang="en-US">
                <a:solidFill>
                  <a:schemeClr val="accent1"/>
                </a:solidFill>
                <a:latin typeface="Catamaran"/>
                <a:ea typeface="Catamaran"/>
                <a:cs typeface="Catamaran"/>
                <a:sym typeface="Catamaran"/>
              </a:rPr>
              <a:t>spare rooms</a:t>
            </a:r>
            <a:r>
              <a:rPr lang="en-US">
                <a:solidFill>
                  <a:schemeClr val="dk1"/>
                </a:solidFill>
                <a:latin typeface="Catamaran"/>
                <a:ea typeface="Catamaran"/>
                <a:cs typeface="Catamaran"/>
                <a:sym typeface="Catamaran"/>
              </a:rPr>
              <a:t> to guests looking for </a:t>
            </a:r>
            <a:r>
              <a:rPr b="1" lang="en-US">
                <a:solidFill>
                  <a:schemeClr val="accent1"/>
                </a:solidFill>
                <a:latin typeface="Catamaran"/>
                <a:ea typeface="Catamaran"/>
                <a:cs typeface="Catamaran"/>
                <a:sym typeface="Catamaran"/>
              </a:rPr>
              <a:t>short-term lodging</a:t>
            </a:r>
            <a:r>
              <a:rPr lang="en-US">
                <a:solidFill>
                  <a:schemeClr val="dk1"/>
                </a:solidFill>
                <a:latin typeface="Catamaran"/>
                <a:ea typeface="Catamaran"/>
                <a:cs typeface="Catamaran"/>
                <a:sym typeface="Catamaran"/>
              </a:rPr>
              <a:t>.</a:t>
            </a:r>
            <a:endParaRPr>
              <a:solidFill>
                <a:schemeClr val="dk1"/>
              </a:solidFill>
              <a:latin typeface="Catamaran"/>
              <a:ea typeface="Catamaran"/>
              <a:cs typeface="Catamaran"/>
              <a:sym typeface="Catamaran"/>
            </a:endParaRPr>
          </a:p>
          <a:p>
            <a:pPr indent="0" lvl="0" marL="457200" rtl="0" algn="l">
              <a:lnSpc>
                <a:spcPct val="115000"/>
              </a:lnSpc>
              <a:spcBef>
                <a:spcPts val="0"/>
              </a:spcBef>
              <a:spcAft>
                <a:spcPts val="0"/>
              </a:spcAft>
              <a:buNone/>
            </a:pPr>
            <a:r>
              <a:rPr lang="en-US">
                <a:solidFill>
                  <a:schemeClr val="dk1"/>
                </a:solidFill>
                <a:latin typeface="Catamaran"/>
                <a:ea typeface="Catamaran"/>
                <a:cs typeface="Catamaran"/>
                <a:sym typeface="Catamaran"/>
              </a:rPr>
              <a:t> </a:t>
            </a:r>
            <a:endParaRPr>
              <a:solidFill>
                <a:schemeClr val="dk1"/>
              </a:solidFill>
              <a:latin typeface="Catamaran"/>
              <a:ea typeface="Catamaran"/>
              <a:cs typeface="Catamaran"/>
              <a:sym typeface="Catamaran"/>
            </a:endParaRPr>
          </a:p>
          <a:p>
            <a:pPr indent="-317500" lvl="0" marL="457200" rtl="0" algn="l">
              <a:lnSpc>
                <a:spcPct val="115000"/>
              </a:lnSpc>
              <a:spcBef>
                <a:spcPts val="0"/>
              </a:spcBef>
              <a:spcAft>
                <a:spcPts val="0"/>
              </a:spcAft>
              <a:buClr>
                <a:schemeClr val="accent1"/>
              </a:buClr>
              <a:buSzPts val="1400"/>
              <a:buFont typeface="Catamaran"/>
              <a:buChar char="●"/>
            </a:pPr>
            <a:r>
              <a:rPr lang="en-US">
                <a:solidFill>
                  <a:schemeClr val="dk1"/>
                </a:solidFill>
                <a:latin typeface="Catamaran"/>
                <a:ea typeface="Catamaran"/>
                <a:cs typeface="Catamaran"/>
                <a:sym typeface="Catamaran"/>
              </a:rPr>
              <a:t>Founded in </a:t>
            </a:r>
            <a:r>
              <a:rPr b="1" lang="en-US">
                <a:solidFill>
                  <a:schemeClr val="accent1"/>
                </a:solidFill>
                <a:latin typeface="Catamaran"/>
                <a:ea typeface="Catamaran"/>
                <a:cs typeface="Catamaran"/>
                <a:sym typeface="Catamaran"/>
              </a:rPr>
              <a:t>2008</a:t>
            </a:r>
            <a:r>
              <a:rPr lang="en-US">
                <a:solidFill>
                  <a:schemeClr val="dk1"/>
                </a:solidFill>
                <a:latin typeface="Catamaran"/>
                <a:ea typeface="Catamaran"/>
                <a:cs typeface="Catamaran"/>
                <a:sym typeface="Catamaran"/>
              </a:rPr>
              <a:t>, has rapidly transformed the hospitality industry by offering an alternative to traditional hotels. </a:t>
            </a:r>
            <a:endParaRPr>
              <a:solidFill>
                <a:schemeClr val="dk1"/>
              </a:solidFill>
              <a:latin typeface="Catamaran"/>
              <a:ea typeface="Catamaran"/>
              <a:cs typeface="Catamaran"/>
              <a:sym typeface="Catamaran"/>
            </a:endParaRPr>
          </a:p>
          <a:p>
            <a:pPr indent="0" lvl="0" marL="457200" rtl="0" algn="l">
              <a:lnSpc>
                <a:spcPct val="115000"/>
              </a:lnSpc>
              <a:spcBef>
                <a:spcPts val="0"/>
              </a:spcBef>
              <a:spcAft>
                <a:spcPts val="0"/>
              </a:spcAft>
              <a:buNone/>
            </a:pPr>
            <a:r>
              <a:t/>
            </a:r>
            <a:endParaRPr>
              <a:solidFill>
                <a:schemeClr val="dk1"/>
              </a:solidFill>
              <a:latin typeface="Catamaran"/>
              <a:ea typeface="Catamaran"/>
              <a:cs typeface="Catamaran"/>
              <a:sym typeface="Catamaran"/>
            </a:endParaRPr>
          </a:p>
          <a:p>
            <a:pPr indent="-317500" lvl="0" marL="457200" rtl="0" algn="l">
              <a:lnSpc>
                <a:spcPct val="115000"/>
              </a:lnSpc>
              <a:spcBef>
                <a:spcPts val="0"/>
              </a:spcBef>
              <a:spcAft>
                <a:spcPts val="0"/>
              </a:spcAft>
              <a:buClr>
                <a:schemeClr val="accent1"/>
              </a:buClr>
              <a:buSzPts val="1400"/>
              <a:buFont typeface="Catamaran"/>
              <a:buChar char="●"/>
            </a:pPr>
            <a:r>
              <a:rPr lang="en-US">
                <a:solidFill>
                  <a:schemeClr val="dk1"/>
                </a:solidFill>
                <a:latin typeface="Catamaran"/>
                <a:ea typeface="Catamaran"/>
                <a:cs typeface="Catamaran"/>
                <a:sym typeface="Catamaran"/>
              </a:rPr>
              <a:t>The platform connects </a:t>
            </a:r>
            <a:r>
              <a:rPr b="1" lang="en-US">
                <a:solidFill>
                  <a:schemeClr val="accent1"/>
                </a:solidFill>
                <a:latin typeface="Catamaran"/>
                <a:ea typeface="Catamaran"/>
                <a:cs typeface="Catamaran"/>
                <a:sym typeface="Catamaran"/>
              </a:rPr>
              <a:t>hosts</a:t>
            </a:r>
            <a:r>
              <a:rPr lang="en-US">
                <a:solidFill>
                  <a:schemeClr val="dk1"/>
                </a:solidFill>
                <a:latin typeface="Catamaran"/>
                <a:ea typeface="Catamaran"/>
                <a:cs typeface="Catamaran"/>
                <a:sym typeface="Catamaran"/>
              </a:rPr>
              <a:t> and </a:t>
            </a:r>
            <a:r>
              <a:rPr b="1" lang="en-US">
                <a:solidFill>
                  <a:schemeClr val="accent1"/>
                </a:solidFill>
                <a:latin typeface="Catamaran"/>
                <a:ea typeface="Catamaran"/>
                <a:cs typeface="Catamaran"/>
                <a:sym typeface="Catamaran"/>
              </a:rPr>
              <a:t>guests</a:t>
            </a:r>
            <a:r>
              <a:rPr lang="en-US">
                <a:solidFill>
                  <a:schemeClr val="dk1"/>
                </a:solidFill>
                <a:latin typeface="Catamaran"/>
                <a:ea typeface="Catamaran"/>
                <a:cs typeface="Catamaran"/>
                <a:sym typeface="Catamaran"/>
              </a:rPr>
              <a:t>, providing a variety of accommodation options such as apartments, houses, and unique stays.</a:t>
            </a:r>
            <a:endParaRPr>
              <a:latin typeface="Catamaran"/>
              <a:ea typeface="Catamaran"/>
              <a:cs typeface="Catamaran"/>
              <a:sym typeface="Catamaran"/>
            </a:endParaRPr>
          </a:p>
        </p:txBody>
      </p:sp>
      <p:sp>
        <p:nvSpPr>
          <p:cNvPr id="744" name="Google Shape;744;g2c81de69ad5_0_0"/>
          <p:cNvSpPr txBox="1"/>
          <p:nvPr/>
        </p:nvSpPr>
        <p:spPr>
          <a:xfrm>
            <a:off x="815025" y="4326775"/>
            <a:ext cx="5580000" cy="228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US" u="sng">
                <a:solidFill>
                  <a:schemeClr val="accent1"/>
                </a:solidFill>
                <a:latin typeface="Catamaran"/>
                <a:ea typeface="Catamaran"/>
                <a:cs typeface="Catamaran"/>
                <a:sym typeface="Catamaran"/>
              </a:rPr>
              <a:t>Importance of Airbnb in NYC:</a:t>
            </a:r>
            <a:endParaRPr b="1" i="1" u="sng">
              <a:solidFill>
                <a:schemeClr val="accent1"/>
              </a:solidFill>
              <a:latin typeface="Catamaran"/>
              <a:ea typeface="Catamaran"/>
              <a:cs typeface="Catamaran"/>
              <a:sym typeface="Catamaran"/>
            </a:endParaRPr>
          </a:p>
          <a:p>
            <a:pPr indent="-317500" lvl="0" marL="457200" rtl="0" algn="l">
              <a:lnSpc>
                <a:spcPct val="115000"/>
              </a:lnSpc>
              <a:spcBef>
                <a:spcPts val="1200"/>
              </a:spcBef>
              <a:spcAft>
                <a:spcPts val="0"/>
              </a:spcAft>
              <a:buClr>
                <a:schemeClr val="accent1"/>
              </a:buClr>
              <a:buSzPts val="1400"/>
              <a:buFont typeface="Catamaran"/>
              <a:buChar char="●"/>
            </a:pPr>
            <a:r>
              <a:rPr lang="en-US">
                <a:solidFill>
                  <a:schemeClr val="dk1"/>
                </a:solidFill>
                <a:latin typeface="Catamaran"/>
                <a:ea typeface="Catamaran"/>
                <a:cs typeface="Catamaran"/>
                <a:sym typeface="Catamaran"/>
              </a:rPr>
              <a:t>Economic impact</a:t>
            </a:r>
            <a:endParaRPr>
              <a:solidFill>
                <a:schemeClr val="dk1"/>
              </a:solidFill>
              <a:latin typeface="Catamaran"/>
              <a:ea typeface="Catamaran"/>
              <a:cs typeface="Catamaran"/>
              <a:sym typeface="Catamaran"/>
            </a:endParaRPr>
          </a:p>
          <a:p>
            <a:pPr indent="-317500" lvl="0" marL="457200" rtl="0" algn="l">
              <a:lnSpc>
                <a:spcPct val="115000"/>
              </a:lnSpc>
              <a:spcBef>
                <a:spcPts val="0"/>
              </a:spcBef>
              <a:spcAft>
                <a:spcPts val="0"/>
              </a:spcAft>
              <a:buClr>
                <a:schemeClr val="accent1"/>
              </a:buClr>
              <a:buSzPts val="1400"/>
              <a:buFont typeface="Catamaran"/>
              <a:buChar char="●"/>
            </a:pPr>
            <a:r>
              <a:rPr lang="en-US">
                <a:solidFill>
                  <a:schemeClr val="dk1"/>
                </a:solidFill>
                <a:latin typeface="Catamaran"/>
                <a:ea typeface="Catamaran"/>
                <a:cs typeface="Catamaran"/>
                <a:sym typeface="Catamaran"/>
              </a:rPr>
              <a:t>Flexibility and affordability</a:t>
            </a:r>
            <a:endParaRPr>
              <a:solidFill>
                <a:schemeClr val="dk1"/>
              </a:solidFill>
              <a:latin typeface="Catamaran"/>
              <a:ea typeface="Catamaran"/>
              <a:cs typeface="Catamaran"/>
              <a:sym typeface="Catamaran"/>
            </a:endParaRPr>
          </a:p>
          <a:p>
            <a:pPr indent="-317500" lvl="0" marL="457200" rtl="0" algn="l">
              <a:lnSpc>
                <a:spcPct val="115000"/>
              </a:lnSpc>
              <a:spcBef>
                <a:spcPts val="0"/>
              </a:spcBef>
              <a:spcAft>
                <a:spcPts val="0"/>
              </a:spcAft>
              <a:buClr>
                <a:schemeClr val="accent1"/>
              </a:buClr>
              <a:buSzPts val="1400"/>
              <a:buFont typeface="Catamaran"/>
              <a:buChar char="●"/>
            </a:pPr>
            <a:r>
              <a:rPr lang="en-US">
                <a:solidFill>
                  <a:schemeClr val="dk1"/>
                </a:solidFill>
                <a:latin typeface="Catamaran"/>
                <a:ea typeface="Catamaran"/>
                <a:cs typeface="Catamaran"/>
                <a:sym typeface="Catamaran"/>
              </a:rPr>
              <a:t>Accommodation diversity</a:t>
            </a:r>
            <a:endParaRPr>
              <a:solidFill>
                <a:schemeClr val="dk1"/>
              </a:solidFill>
              <a:latin typeface="Catamaran"/>
              <a:ea typeface="Catamaran"/>
              <a:cs typeface="Catamaran"/>
              <a:sym typeface="Catamaran"/>
            </a:endParaRPr>
          </a:p>
          <a:p>
            <a:pPr indent="-317500" lvl="0" marL="457200" rtl="0" algn="l">
              <a:lnSpc>
                <a:spcPct val="115000"/>
              </a:lnSpc>
              <a:spcBef>
                <a:spcPts val="0"/>
              </a:spcBef>
              <a:spcAft>
                <a:spcPts val="0"/>
              </a:spcAft>
              <a:buClr>
                <a:schemeClr val="accent1"/>
              </a:buClr>
              <a:buSzPts val="1400"/>
              <a:buFont typeface="Catamaran"/>
              <a:buChar char="●"/>
            </a:pPr>
            <a:r>
              <a:rPr lang="en-US">
                <a:solidFill>
                  <a:schemeClr val="dk1"/>
                </a:solidFill>
                <a:latin typeface="Catamaran"/>
                <a:ea typeface="Catamaran"/>
                <a:cs typeface="Catamaran"/>
                <a:sym typeface="Catamaran"/>
              </a:rPr>
              <a:t>Neighborhood revitalization</a:t>
            </a:r>
            <a:endParaRPr>
              <a:solidFill>
                <a:schemeClr val="dk1"/>
              </a:solidFill>
              <a:latin typeface="Catamaran"/>
              <a:ea typeface="Catamaran"/>
              <a:cs typeface="Catamaran"/>
              <a:sym typeface="Catamaran"/>
            </a:endParaRPr>
          </a:p>
          <a:p>
            <a:pPr indent="-317500" lvl="1" marL="914400" rtl="0" algn="l">
              <a:lnSpc>
                <a:spcPct val="115000"/>
              </a:lnSpc>
              <a:spcBef>
                <a:spcPts val="0"/>
              </a:spcBef>
              <a:spcAft>
                <a:spcPts val="0"/>
              </a:spcAft>
              <a:buClr>
                <a:schemeClr val="dk1"/>
              </a:buClr>
              <a:buSzPts val="1400"/>
              <a:buFont typeface="Catamaran"/>
              <a:buChar char="○"/>
            </a:pPr>
            <a:r>
              <a:rPr lang="en-US">
                <a:solidFill>
                  <a:schemeClr val="dk1"/>
                </a:solidFill>
                <a:latin typeface="Catamaran"/>
                <a:ea typeface="Catamaran"/>
                <a:cs typeface="Catamaran"/>
                <a:sym typeface="Catamaran"/>
              </a:rPr>
              <a:t>Encouraging tourism beyond traditional tourist areas, benefiting local businesses and communities.</a:t>
            </a:r>
            <a:endParaRPr>
              <a:solidFill>
                <a:schemeClr val="dk1"/>
              </a:solidFill>
              <a:latin typeface="Catamaran"/>
              <a:ea typeface="Catamaran"/>
              <a:cs typeface="Catamaran"/>
              <a:sym typeface="Catamaran"/>
            </a:endParaRPr>
          </a:p>
          <a:p>
            <a:pPr indent="-317500" lvl="0" marL="457200" rtl="0" algn="l">
              <a:lnSpc>
                <a:spcPct val="115000"/>
              </a:lnSpc>
              <a:spcBef>
                <a:spcPts val="0"/>
              </a:spcBef>
              <a:spcAft>
                <a:spcPts val="0"/>
              </a:spcAft>
              <a:buClr>
                <a:schemeClr val="accent1"/>
              </a:buClr>
              <a:buSzPts val="1400"/>
              <a:buFont typeface="Catamaran"/>
              <a:buChar char="●"/>
            </a:pPr>
            <a:r>
              <a:rPr lang="en-US">
                <a:solidFill>
                  <a:schemeClr val="dk1"/>
                </a:solidFill>
                <a:latin typeface="Catamaran"/>
                <a:ea typeface="Catamaran"/>
                <a:cs typeface="Catamaran"/>
                <a:sym typeface="Catamaran"/>
              </a:rPr>
              <a:t>Cultural exchange</a:t>
            </a:r>
            <a:endParaRPr>
              <a:latin typeface="Catamaran"/>
              <a:ea typeface="Catamaran"/>
              <a:cs typeface="Catamaran"/>
              <a:sym typeface="Catamaran"/>
            </a:endParaRPr>
          </a:p>
        </p:txBody>
      </p:sp>
      <p:pic>
        <p:nvPicPr>
          <p:cNvPr id="745" name="Google Shape;745;g2c81de69ad5_0_0"/>
          <p:cNvPicPr preferRelativeResize="0"/>
          <p:nvPr/>
        </p:nvPicPr>
        <p:blipFill>
          <a:blip r:embed="rId5">
            <a:alphaModFix/>
          </a:blip>
          <a:stretch>
            <a:fillRect/>
          </a:stretch>
        </p:blipFill>
        <p:spPr>
          <a:xfrm>
            <a:off x="7513563" y="4021475"/>
            <a:ext cx="3716383" cy="24770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alpha val="4705"/>
          </a:schemeClr>
        </a:solidFill>
      </p:bgPr>
    </p:bg>
    <p:spTree>
      <p:nvGrpSpPr>
        <p:cNvPr id="749" name="Shape 749"/>
        <p:cNvGrpSpPr/>
        <p:nvPr/>
      </p:nvGrpSpPr>
      <p:grpSpPr>
        <a:xfrm>
          <a:off x="0" y="0"/>
          <a:ext cx="0" cy="0"/>
          <a:chOff x="0" y="0"/>
          <a:chExt cx="0" cy="0"/>
        </a:xfrm>
      </p:grpSpPr>
      <p:sp>
        <p:nvSpPr>
          <p:cNvPr id="750" name="Google Shape;750;p40"/>
          <p:cNvSpPr txBox="1"/>
          <p:nvPr/>
        </p:nvSpPr>
        <p:spPr>
          <a:xfrm>
            <a:off x="0" y="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751" name="Google Shape;751;p40"/>
          <p:cNvPicPr preferRelativeResize="0"/>
          <p:nvPr/>
        </p:nvPicPr>
        <p:blipFill rotWithShape="1">
          <a:blip r:embed="rId3">
            <a:alphaModFix amt="15000"/>
          </a:blip>
          <a:srcRect b="-1" l="0" r="0" t="20071"/>
          <a:stretch/>
        </p:blipFill>
        <p:spPr>
          <a:xfrm>
            <a:off x="-381000" y="-214312"/>
            <a:ext cx="12954000" cy="7286625"/>
          </a:xfrm>
          <a:prstGeom prst="rect">
            <a:avLst/>
          </a:prstGeom>
          <a:noFill/>
          <a:ln>
            <a:noFill/>
          </a:ln>
        </p:spPr>
      </p:pic>
      <p:grpSp>
        <p:nvGrpSpPr>
          <p:cNvPr id="752" name="Google Shape;752;p40"/>
          <p:cNvGrpSpPr/>
          <p:nvPr/>
        </p:nvGrpSpPr>
        <p:grpSpPr>
          <a:xfrm>
            <a:off x="5797074" y="6550320"/>
            <a:ext cx="597852" cy="615360"/>
            <a:chOff x="5797074" y="6550320"/>
            <a:chExt cx="597852" cy="615360"/>
          </a:xfrm>
        </p:grpSpPr>
        <p:sp>
          <p:nvSpPr>
            <p:cNvPr id="753" name="Google Shape;753;p40"/>
            <p:cNvSpPr txBox="1"/>
            <p:nvPr/>
          </p:nvSpPr>
          <p:spPr>
            <a:xfrm rot="5400000">
              <a:off x="5788320" y="6559074"/>
              <a:ext cx="615360" cy="597852"/>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754" name="Google Shape;754;p40"/>
            <p:cNvSpPr/>
            <p:nvPr/>
          </p:nvSpPr>
          <p:spPr>
            <a:xfrm>
              <a:off x="5988050" y="6647010"/>
              <a:ext cx="215900" cy="1143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
        <p:nvSpPr>
          <p:cNvPr id="755" name="Google Shape;755;p40"/>
          <p:cNvSpPr/>
          <p:nvPr/>
        </p:nvSpPr>
        <p:spPr>
          <a:xfrm flipH="1" rot="5400000">
            <a:off x="1100554" y="2185804"/>
            <a:ext cx="2493725" cy="2493725"/>
          </a:xfrm>
          <a:prstGeom prst="blockArc">
            <a:avLst>
              <a:gd fmla="val 10800000" name="adj1"/>
              <a:gd fmla="val 0" name="adj2"/>
              <a:gd fmla="val 10062" name="adj3"/>
            </a:avLst>
          </a:prstGeom>
          <a:solidFill>
            <a:schemeClr val="lt1"/>
          </a:solidFill>
          <a:ln cap="sq"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756" name="Google Shape;756;p40"/>
          <p:cNvPicPr preferRelativeResize="0"/>
          <p:nvPr/>
        </p:nvPicPr>
        <p:blipFill rotWithShape="1">
          <a:blip r:embed="rId4">
            <a:alphaModFix/>
          </a:blip>
          <a:srcRect b="0" l="0" r="0" t="0"/>
          <a:stretch/>
        </p:blipFill>
        <p:spPr>
          <a:xfrm>
            <a:off x="1089970" y="2178470"/>
            <a:ext cx="1268081" cy="2501059"/>
          </a:xfrm>
          <a:prstGeom prst="rect">
            <a:avLst/>
          </a:prstGeom>
          <a:noFill/>
          <a:ln>
            <a:noFill/>
          </a:ln>
        </p:spPr>
      </p:pic>
      <p:sp>
        <p:nvSpPr>
          <p:cNvPr id="757" name="Google Shape;757;p40"/>
          <p:cNvSpPr/>
          <p:nvPr/>
        </p:nvSpPr>
        <p:spPr>
          <a:xfrm>
            <a:off x="1467562" y="2538511"/>
            <a:ext cx="1780977" cy="1780977"/>
          </a:xfrm>
          <a:prstGeom prst="ellipse">
            <a:avLst/>
          </a:prstGeom>
          <a:gradFill>
            <a:gsLst>
              <a:gs pos="0">
                <a:schemeClr val="accent1"/>
              </a:gs>
              <a:gs pos="100000">
                <a:schemeClr val="accent2"/>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758" name="Google Shape;758;p40"/>
          <p:cNvSpPr/>
          <p:nvPr/>
        </p:nvSpPr>
        <p:spPr>
          <a:xfrm>
            <a:off x="2058985" y="3152343"/>
            <a:ext cx="598133" cy="553314"/>
          </a:xfrm>
          <a:custGeom>
            <a:rect b="b" l="l" r="r" t="t"/>
            <a:pathLst>
              <a:path extrusionOk="0" h="720001" w="778320">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759" name="Google Shape;759;p40"/>
          <p:cNvSpPr txBox="1"/>
          <p:nvPr/>
        </p:nvSpPr>
        <p:spPr>
          <a:xfrm>
            <a:off x="3839962" y="3152343"/>
            <a:ext cx="7249368" cy="116714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US" sz="1400" u="none" cap="none" strike="noStrike">
                <a:solidFill>
                  <a:srgbClr val="262626"/>
                </a:solidFill>
                <a:latin typeface="Arial"/>
                <a:ea typeface="Arial"/>
                <a:cs typeface="Arial"/>
                <a:sym typeface="Arial"/>
              </a:rPr>
              <a:t>Conclude with closing remarks and discuss the implications of the findings.</a:t>
            </a:r>
            <a:endParaRPr b="0" i="0" sz="1800" u="none" cap="none" strike="noStrike"/>
          </a:p>
        </p:txBody>
      </p:sp>
      <p:sp>
        <p:nvSpPr>
          <p:cNvPr id="760" name="Google Shape;760;p40"/>
          <p:cNvSpPr/>
          <p:nvPr/>
        </p:nvSpPr>
        <p:spPr>
          <a:xfrm>
            <a:off x="3839962" y="2546965"/>
            <a:ext cx="1210010" cy="471694"/>
          </a:xfrm>
          <a:prstGeom prst="roundRect">
            <a:avLst>
              <a:gd fmla="val 50000" name="adj"/>
            </a:avLst>
          </a:prstGeom>
          <a:solidFill>
            <a:schemeClr val="lt1"/>
          </a:solidFill>
          <a:ln cap="sq"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761" name="Google Shape;761;p40"/>
          <p:cNvSpPr txBox="1"/>
          <p:nvPr/>
        </p:nvSpPr>
        <p:spPr>
          <a:xfrm>
            <a:off x="4016459" y="2565787"/>
            <a:ext cx="857016" cy="40196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2800" u="none" cap="none" strike="noStrike">
                <a:solidFill>
                  <a:schemeClr val="accent1"/>
                </a:solidFill>
                <a:latin typeface="Arial"/>
                <a:ea typeface="Arial"/>
                <a:cs typeface="Arial"/>
                <a:sym typeface="Arial"/>
              </a:rPr>
              <a:t>01</a:t>
            </a:r>
            <a:endParaRPr b="0" i="0" sz="1800" u="none" cap="none" strike="noStrike"/>
          </a:p>
        </p:txBody>
      </p:sp>
      <p:sp>
        <p:nvSpPr>
          <p:cNvPr id="762" name="Google Shape;762;p40"/>
          <p:cNvSpPr/>
          <p:nvPr/>
        </p:nvSpPr>
        <p:spPr>
          <a:xfrm>
            <a:off x="264152" y="277385"/>
            <a:ext cx="360000" cy="285696"/>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763" name="Google Shape;763;p40"/>
          <p:cNvSpPr txBox="1"/>
          <p:nvPr/>
        </p:nvSpPr>
        <p:spPr>
          <a:xfrm>
            <a:off x="780300" y="664142"/>
            <a:ext cx="10745700" cy="432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600">
                <a:solidFill>
                  <a:schemeClr val="accent1"/>
                </a:solidFill>
                <a:latin typeface="Catamaran"/>
                <a:ea typeface="Catamaran"/>
                <a:cs typeface="Catamaran"/>
                <a:sym typeface="Catamaran"/>
              </a:rPr>
              <a:t>Closing Remarks + Implications</a:t>
            </a:r>
            <a:endParaRPr b="1" i="0" sz="3600" u="none" cap="none" strike="noStrike">
              <a:solidFill>
                <a:schemeClr val="accent1"/>
              </a:solidFill>
              <a:latin typeface="Catamaran"/>
              <a:ea typeface="Catamaran"/>
              <a:cs typeface="Catamaran"/>
              <a:sym typeface="Catamar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alpha val="4705"/>
          </a:schemeClr>
        </a:solidFill>
      </p:bgPr>
    </p:bg>
    <p:spTree>
      <p:nvGrpSpPr>
        <p:cNvPr id="127" name="Shape 127"/>
        <p:cNvGrpSpPr/>
        <p:nvPr/>
      </p:nvGrpSpPr>
      <p:grpSpPr>
        <a:xfrm>
          <a:off x="0" y="0"/>
          <a:ext cx="0" cy="0"/>
          <a:chOff x="0" y="0"/>
          <a:chExt cx="0" cy="0"/>
        </a:xfrm>
      </p:grpSpPr>
      <p:sp>
        <p:nvSpPr>
          <p:cNvPr id="128" name="Google Shape;128;p7"/>
          <p:cNvSpPr txBox="1"/>
          <p:nvPr/>
        </p:nvSpPr>
        <p:spPr>
          <a:xfrm>
            <a:off x="0" y="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129" name="Google Shape;129;p7"/>
          <p:cNvPicPr preferRelativeResize="0"/>
          <p:nvPr/>
        </p:nvPicPr>
        <p:blipFill rotWithShape="1">
          <a:blip r:embed="rId3">
            <a:alphaModFix amt="15000"/>
          </a:blip>
          <a:srcRect b="-1" l="0" r="0" t="20071"/>
          <a:stretch/>
        </p:blipFill>
        <p:spPr>
          <a:xfrm>
            <a:off x="-381000" y="-214312"/>
            <a:ext cx="12954000" cy="7286625"/>
          </a:xfrm>
          <a:prstGeom prst="rect">
            <a:avLst/>
          </a:prstGeom>
          <a:noFill/>
          <a:ln>
            <a:noFill/>
          </a:ln>
        </p:spPr>
      </p:pic>
      <p:grpSp>
        <p:nvGrpSpPr>
          <p:cNvPr id="130" name="Google Shape;130;p7"/>
          <p:cNvGrpSpPr/>
          <p:nvPr/>
        </p:nvGrpSpPr>
        <p:grpSpPr>
          <a:xfrm>
            <a:off x="5797074" y="6550320"/>
            <a:ext cx="597852" cy="615360"/>
            <a:chOff x="5797074" y="6550320"/>
            <a:chExt cx="597852" cy="615360"/>
          </a:xfrm>
        </p:grpSpPr>
        <p:sp>
          <p:nvSpPr>
            <p:cNvPr id="131" name="Google Shape;131;p7"/>
            <p:cNvSpPr txBox="1"/>
            <p:nvPr/>
          </p:nvSpPr>
          <p:spPr>
            <a:xfrm rot="5400000">
              <a:off x="5788320" y="6559074"/>
              <a:ext cx="615360" cy="597852"/>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132" name="Google Shape;132;p7"/>
            <p:cNvSpPr/>
            <p:nvPr/>
          </p:nvSpPr>
          <p:spPr>
            <a:xfrm>
              <a:off x="5988050" y="6647010"/>
              <a:ext cx="215900" cy="1143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
        <p:nvSpPr>
          <p:cNvPr id="133" name="Google Shape;133;p7"/>
          <p:cNvSpPr/>
          <p:nvPr/>
        </p:nvSpPr>
        <p:spPr>
          <a:xfrm>
            <a:off x="3195585" y="2534652"/>
            <a:ext cx="7230454" cy="1788696"/>
          </a:xfrm>
          <a:prstGeom prst="homePlat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134" name="Google Shape;134;p7"/>
          <p:cNvSpPr/>
          <p:nvPr/>
        </p:nvSpPr>
        <p:spPr>
          <a:xfrm>
            <a:off x="1753261" y="2687968"/>
            <a:ext cx="2282516" cy="1482064"/>
          </a:xfrm>
          <a:prstGeom prst="homePlate">
            <a:avLst>
              <a:gd fmla="val 50000" name="adj"/>
            </a:avLst>
          </a:prstGeom>
          <a:solidFill>
            <a:srgbClr val="C1E9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135" name="Google Shape;135;p7"/>
          <p:cNvSpPr txBox="1"/>
          <p:nvPr/>
        </p:nvSpPr>
        <p:spPr>
          <a:xfrm>
            <a:off x="4200025" y="2763076"/>
            <a:ext cx="5574600" cy="1482000"/>
          </a:xfrm>
          <a:prstGeom prst="rect">
            <a:avLst/>
          </a:prstGeom>
          <a:noFill/>
          <a:ln>
            <a:noFill/>
          </a:ln>
        </p:spPr>
        <p:txBody>
          <a:bodyPr anchorCtr="0" anchor="ctr" bIns="0" lIns="0" spcFirstLastPara="1" rIns="0" wrap="square" tIns="0">
            <a:noAutofit/>
          </a:bodyPr>
          <a:lstStyle/>
          <a:p>
            <a:pPr indent="0" lvl="0" marL="0" rtl="0" algn="l">
              <a:lnSpc>
                <a:spcPct val="135714"/>
              </a:lnSpc>
              <a:spcBef>
                <a:spcPts val="0"/>
              </a:spcBef>
              <a:spcAft>
                <a:spcPts val="0"/>
              </a:spcAft>
              <a:buClr>
                <a:schemeClr val="dk1"/>
              </a:buClr>
              <a:buSzPts val="1100"/>
              <a:buFont typeface="Arial"/>
              <a:buNone/>
            </a:pPr>
            <a:r>
              <a:rPr b="1" lang="en-US" sz="1550">
                <a:solidFill>
                  <a:schemeClr val="lt1"/>
                </a:solidFill>
                <a:latin typeface="Catamaran"/>
                <a:ea typeface="Catamaran"/>
                <a:cs typeface="Catamaran"/>
                <a:sym typeface="Catamaran"/>
              </a:rPr>
              <a:t>Predicting rental prices based on relevant features.</a:t>
            </a:r>
            <a:endParaRPr b="1" sz="1550">
              <a:solidFill>
                <a:schemeClr val="lt1"/>
              </a:solidFill>
              <a:latin typeface="Catamaran"/>
              <a:ea typeface="Catamaran"/>
              <a:cs typeface="Catamaran"/>
              <a:sym typeface="Catamaran"/>
            </a:endParaRPr>
          </a:p>
          <a:p>
            <a:pPr indent="0" lvl="0" marL="0" rtl="0" algn="l">
              <a:lnSpc>
                <a:spcPct val="135714"/>
              </a:lnSpc>
              <a:spcBef>
                <a:spcPts val="0"/>
              </a:spcBef>
              <a:spcAft>
                <a:spcPts val="0"/>
              </a:spcAft>
              <a:buClr>
                <a:schemeClr val="dk1"/>
              </a:buClr>
              <a:buSzPts val="1100"/>
              <a:buFont typeface="Arial"/>
              <a:buNone/>
            </a:pPr>
            <a:r>
              <a:t/>
            </a:r>
            <a:endParaRPr b="1" sz="1550">
              <a:solidFill>
                <a:schemeClr val="lt1"/>
              </a:solidFill>
              <a:latin typeface="Catamaran"/>
              <a:ea typeface="Catamaran"/>
              <a:cs typeface="Catamaran"/>
              <a:sym typeface="Catamaran"/>
            </a:endParaRPr>
          </a:p>
          <a:p>
            <a:pPr indent="0" lvl="0" marL="0" rtl="0" algn="l">
              <a:lnSpc>
                <a:spcPct val="135714"/>
              </a:lnSpc>
              <a:spcBef>
                <a:spcPts val="0"/>
              </a:spcBef>
              <a:spcAft>
                <a:spcPts val="0"/>
              </a:spcAft>
              <a:buClr>
                <a:schemeClr val="dk1"/>
              </a:buClr>
              <a:buSzPts val="1100"/>
              <a:buFont typeface="Arial"/>
              <a:buNone/>
            </a:pPr>
            <a:r>
              <a:rPr b="1" lang="en-US" sz="1550">
                <a:solidFill>
                  <a:schemeClr val="lt1"/>
                </a:solidFill>
                <a:latin typeface="Catamaran"/>
                <a:ea typeface="Catamaran"/>
                <a:cs typeface="Catamaran"/>
                <a:sym typeface="Catamaran"/>
              </a:rPr>
              <a:t>Learn how to use area (locations) to predict apartment pricings</a:t>
            </a:r>
            <a:endParaRPr b="1" sz="1550">
              <a:solidFill>
                <a:schemeClr val="lt1"/>
              </a:solidFill>
              <a:latin typeface="Catamaran"/>
              <a:ea typeface="Catamaran"/>
              <a:cs typeface="Catamaran"/>
              <a:sym typeface="Catamaran"/>
            </a:endParaRPr>
          </a:p>
          <a:p>
            <a:pPr indent="0" lvl="0" marL="0" marR="0" rtl="0" algn="l">
              <a:spcBef>
                <a:spcPts val="0"/>
              </a:spcBef>
              <a:spcAft>
                <a:spcPts val="0"/>
              </a:spcAft>
              <a:buNone/>
            </a:pPr>
            <a:r>
              <a:t/>
            </a:r>
            <a:endParaRPr>
              <a:solidFill>
                <a:schemeClr val="lt1"/>
              </a:solidFill>
              <a:latin typeface="Catamaran"/>
              <a:ea typeface="Catamaran"/>
              <a:cs typeface="Catamaran"/>
              <a:sym typeface="Catamaran"/>
            </a:endParaRPr>
          </a:p>
        </p:txBody>
      </p:sp>
      <p:sp>
        <p:nvSpPr>
          <p:cNvPr id="136" name="Google Shape;136;p7"/>
          <p:cNvSpPr txBox="1"/>
          <p:nvPr/>
        </p:nvSpPr>
        <p:spPr>
          <a:xfrm>
            <a:off x="1753244" y="2948600"/>
            <a:ext cx="1442400" cy="960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4000">
                <a:solidFill>
                  <a:schemeClr val="accent1"/>
                </a:solidFill>
                <a:latin typeface="Catamaran"/>
                <a:ea typeface="Catamaran"/>
                <a:cs typeface="Catamaran"/>
                <a:sym typeface="Catamaran"/>
              </a:rPr>
              <a:t>Goal</a:t>
            </a:r>
            <a:endParaRPr b="1" i="0" sz="1800" u="none" cap="none" strike="noStrike">
              <a:latin typeface="Catamaran"/>
              <a:ea typeface="Catamaran"/>
              <a:cs typeface="Catamaran"/>
              <a:sym typeface="Catamaran"/>
            </a:endParaRPr>
          </a:p>
        </p:txBody>
      </p:sp>
      <p:sp>
        <p:nvSpPr>
          <p:cNvPr id="137" name="Google Shape;137;p7"/>
          <p:cNvSpPr/>
          <p:nvPr/>
        </p:nvSpPr>
        <p:spPr>
          <a:xfrm rot="5400000">
            <a:off x="3704266" y="3358201"/>
            <a:ext cx="209306" cy="141598"/>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138" name="Google Shape;138;p7"/>
          <p:cNvSpPr/>
          <p:nvPr/>
        </p:nvSpPr>
        <p:spPr>
          <a:xfrm>
            <a:off x="264152" y="277385"/>
            <a:ext cx="360000" cy="285696"/>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139" name="Google Shape;139;p7"/>
          <p:cNvSpPr txBox="1"/>
          <p:nvPr/>
        </p:nvSpPr>
        <p:spPr>
          <a:xfrm>
            <a:off x="780300" y="664142"/>
            <a:ext cx="10745700" cy="432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600">
                <a:solidFill>
                  <a:schemeClr val="accent1"/>
                </a:solidFill>
                <a:latin typeface="Catamaran"/>
                <a:ea typeface="Catamaran"/>
                <a:cs typeface="Catamaran"/>
                <a:sym typeface="Catamaran"/>
              </a:rPr>
              <a:t>Current Goal</a:t>
            </a:r>
            <a:endParaRPr b="1" i="0" sz="3600" u="none" cap="none" strike="noStrike">
              <a:solidFill>
                <a:schemeClr val="accent1"/>
              </a:solidFill>
              <a:latin typeface="Catamaran"/>
              <a:ea typeface="Catamaran"/>
              <a:cs typeface="Catamaran"/>
              <a:sym typeface="Catamar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alpha val="4705"/>
          </a:schemeClr>
        </a:solidFill>
      </p:bgPr>
    </p:bg>
    <p:spTree>
      <p:nvGrpSpPr>
        <p:cNvPr id="143" name="Shape 143"/>
        <p:cNvGrpSpPr/>
        <p:nvPr/>
      </p:nvGrpSpPr>
      <p:grpSpPr>
        <a:xfrm>
          <a:off x="0" y="0"/>
          <a:ext cx="0" cy="0"/>
          <a:chOff x="0" y="0"/>
          <a:chExt cx="0" cy="0"/>
        </a:xfrm>
      </p:grpSpPr>
      <p:sp>
        <p:nvSpPr>
          <p:cNvPr id="144" name="Google Shape;144;p8"/>
          <p:cNvSpPr txBox="1"/>
          <p:nvPr/>
        </p:nvSpPr>
        <p:spPr>
          <a:xfrm>
            <a:off x="0" y="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145" name="Google Shape;145;p8"/>
          <p:cNvPicPr preferRelativeResize="0"/>
          <p:nvPr/>
        </p:nvPicPr>
        <p:blipFill rotWithShape="1">
          <a:blip r:embed="rId3">
            <a:alphaModFix amt="15000"/>
          </a:blip>
          <a:srcRect b="-1" l="0" r="0" t="20071"/>
          <a:stretch/>
        </p:blipFill>
        <p:spPr>
          <a:xfrm>
            <a:off x="-381000" y="-214312"/>
            <a:ext cx="12954000" cy="7286625"/>
          </a:xfrm>
          <a:prstGeom prst="rect">
            <a:avLst/>
          </a:prstGeom>
          <a:noFill/>
          <a:ln>
            <a:noFill/>
          </a:ln>
        </p:spPr>
      </p:pic>
      <p:grpSp>
        <p:nvGrpSpPr>
          <p:cNvPr id="146" name="Google Shape;146;p8"/>
          <p:cNvGrpSpPr/>
          <p:nvPr/>
        </p:nvGrpSpPr>
        <p:grpSpPr>
          <a:xfrm>
            <a:off x="5797074" y="6550320"/>
            <a:ext cx="597852" cy="615360"/>
            <a:chOff x="5797074" y="6550320"/>
            <a:chExt cx="597852" cy="615360"/>
          </a:xfrm>
        </p:grpSpPr>
        <p:sp>
          <p:nvSpPr>
            <p:cNvPr id="147" name="Google Shape;147;p8"/>
            <p:cNvSpPr txBox="1"/>
            <p:nvPr/>
          </p:nvSpPr>
          <p:spPr>
            <a:xfrm rot="5400000">
              <a:off x="5788320" y="6559074"/>
              <a:ext cx="615360" cy="597852"/>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148" name="Google Shape;148;p8"/>
            <p:cNvSpPr/>
            <p:nvPr/>
          </p:nvSpPr>
          <p:spPr>
            <a:xfrm>
              <a:off x="5988050" y="6647010"/>
              <a:ext cx="215900" cy="11430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
        <p:nvSpPr>
          <p:cNvPr id="149" name="Google Shape;149;p8"/>
          <p:cNvSpPr/>
          <p:nvPr/>
        </p:nvSpPr>
        <p:spPr>
          <a:xfrm>
            <a:off x="1300875" y="1231300"/>
            <a:ext cx="9461700" cy="5139900"/>
          </a:xfrm>
          <a:prstGeom prst="roundRect">
            <a:avLst>
              <a:gd fmla="val 4897" name="adj"/>
            </a:avLst>
          </a:prstGeom>
          <a:solidFill>
            <a:schemeClr val="lt1"/>
          </a:solidFill>
          <a:ln>
            <a:noFill/>
          </a:ln>
          <a:effectLst>
            <a:outerShdw blurRad="203200" rotWithShape="0" algn="tl" dir="2700000" dist="38100">
              <a:srgbClr val="000000">
                <a:alpha val="784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150" name="Google Shape;150;p8"/>
          <p:cNvSpPr txBox="1"/>
          <p:nvPr/>
        </p:nvSpPr>
        <p:spPr>
          <a:xfrm>
            <a:off x="1547175" y="1507375"/>
            <a:ext cx="8969100" cy="3516300"/>
          </a:xfrm>
          <a:prstGeom prst="rect">
            <a:avLst/>
          </a:prstGeom>
          <a:noFill/>
          <a:ln>
            <a:noFill/>
          </a:ln>
        </p:spPr>
        <p:txBody>
          <a:bodyPr anchorCtr="0" anchor="t" bIns="0" lIns="0" spcFirstLastPara="1" rIns="0" wrap="square" tIns="0">
            <a:noAutofit/>
          </a:bodyPr>
          <a:lstStyle/>
          <a:p>
            <a:pPr indent="0" lvl="0" marL="0" rtl="0" algn="ctr">
              <a:lnSpc>
                <a:spcPct val="135714"/>
              </a:lnSpc>
              <a:spcBef>
                <a:spcPts val="0"/>
              </a:spcBef>
              <a:spcAft>
                <a:spcPts val="0"/>
              </a:spcAft>
              <a:buClr>
                <a:schemeClr val="dk1"/>
              </a:buClr>
              <a:buSzPts val="1100"/>
              <a:buFont typeface="Arial"/>
              <a:buNone/>
            </a:pPr>
            <a:r>
              <a:rPr b="1" lang="en-US" sz="1650">
                <a:solidFill>
                  <a:schemeClr val="accent1"/>
                </a:solidFill>
                <a:latin typeface="Catamaran"/>
                <a:ea typeface="Catamaran"/>
                <a:cs typeface="Catamaran"/>
                <a:sym typeface="Catamaran"/>
              </a:rPr>
              <a:t>The size of the location will increase with season —&gt; Affecting Price</a:t>
            </a:r>
            <a:endParaRPr b="1" sz="1650">
              <a:solidFill>
                <a:schemeClr val="accent1"/>
              </a:solidFill>
              <a:latin typeface="Catamaran"/>
              <a:ea typeface="Catamaran"/>
              <a:cs typeface="Catamaran"/>
              <a:sym typeface="Catamaran"/>
            </a:endParaRPr>
          </a:p>
          <a:p>
            <a:pPr indent="0" lvl="0" marL="0" rtl="0" algn="ctr">
              <a:lnSpc>
                <a:spcPct val="135714"/>
              </a:lnSpc>
              <a:spcBef>
                <a:spcPts val="0"/>
              </a:spcBef>
              <a:spcAft>
                <a:spcPts val="0"/>
              </a:spcAft>
              <a:buClr>
                <a:schemeClr val="dk1"/>
              </a:buClr>
              <a:buSzPts val="1100"/>
              <a:buFont typeface="Arial"/>
              <a:buNone/>
            </a:pPr>
            <a:r>
              <a:rPr b="1" lang="en-US" sz="1650">
                <a:solidFill>
                  <a:schemeClr val="accent1"/>
                </a:solidFill>
                <a:latin typeface="Catamaran"/>
                <a:ea typeface="Catamaran"/>
                <a:cs typeface="Catamaran"/>
                <a:sym typeface="Catamaran"/>
              </a:rPr>
              <a:t>Price of Location —&gt; Depends on Availability</a:t>
            </a:r>
            <a:endParaRPr b="1" sz="1650">
              <a:solidFill>
                <a:schemeClr val="accent1"/>
              </a:solidFill>
              <a:latin typeface="Catamaran"/>
              <a:ea typeface="Catamaran"/>
              <a:cs typeface="Catamaran"/>
              <a:sym typeface="Catamaran"/>
            </a:endParaRPr>
          </a:p>
          <a:p>
            <a:pPr indent="0" lvl="0" marL="0" rtl="0" algn="ctr">
              <a:lnSpc>
                <a:spcPct val="135714"/>
              </a:lnSpc>
              <a:spcBef>
                <a:spcPts val="0"/>
              </a:spcBef>
              <a:spcAft>
                <a:spcPts val="0"/>
              </a:spcAft>
              <a:buSzPts val="1100"/>
              <a:buNone/>
            </a:pPr>
            <a:r>
              <a:rPr b="1" lang="en-US" sz="1650">
                <a:solidFill>
                  <a:schemeClr val="accent1"/>
                </a:solidFill>
                <a:latin typeface="Catamaran"/>
                <a:ea typeface="Catamaran"/>
                <a:cs typeface="Catamaran"/>
                <a:sym typeface="Catamaran"/>
              </a:rPr>
              <a:t>More Review —&gt; Less Availability</a:t>
            </a:r>
            <a:endParaRPr b="1" sz="1650">
              <a:solidFill>
                <a:schemeClr val="accent1"/>
              </a:solidFill>
              <a:latin typeface="Catamaran"/>
              <a:ea typeface="Catamaran"/>
              <a:cs typeface="Catamaran"/>
              <a:sym typeface="Catamaran"/>
            </a:endParaRPr>
          </a:p>
          <a:p>
            <a:pPr indent="0" lvl="0" marL="0" rtl="0" algn="ctr">
              <a:lnSpc>
                <a:spcPct val="135714"/>
              </a:lnSpc>
              <a:spcBef>
                <a:spcPts val="0"/>
              </a:spcBef>
              <a:spcAft>
                <a:spcPts val="0"/>
              </a:spcAft>
              <a:buSzPts val="1100"/>
              <a:buNone/>
            </a:pPr>
            <a:r>
              <a:t/>
            </a:r>
            <a:endParaRPr b="1" sz="1000">
              <a:solidFill>
                <a:schemeClr val="accent1"/>
              </a:solidFill>
              <a:latin typeface="Catamaran"/>
              <a:ea typeface="Catamaran"/>
              <a:cs typeface="Catamaran"/>
              <a:sym typeface="Catamaran"/>
            </a:endParaRPr>
          </a:p>
          <a:p>
            <a:pPr indent="0" lvl="0" marL="0" rtl="0" algn="ctr">
              <a:lnSpc>
                <a:spcPct val="135714"/>
              </a:lnSpc>
              <a:spcBef>
                <a:spcPts val="0"/>
              </a:spcBef>
              <a:spcAft>
                <a:spcPts val="0"/>
              </a:spcAft>
              <a:buSzPts val="1100"/>
              <a:buNone/>
            </a:pPr>
            <a:r>
              <a:t/>
            </a:r>
            <a:endParaRPr b="1" sz="1000">
              <a:solidFill>
                <a:schemeClr val="accent1"/>
              </a:solidFill>
              <a:latin typeface="Catamaran"/>
              <a:ea typeface="Catamaran"/>
              <a:cs typeface="Catamaran"/>
              <a:sym typeface="Catamaran"/>
            </a:endParaRPr>
          </a:p>
          <a:p>
            <a:pPr indent="-320675" lvl="0" marL="457200" rtl="0" algn="l">
              <a:lnSpc>
                <a:spcPct val="135714"/>
              </a:lnSpc>
              <a:spcBef>
                <a:spcPts val="0"/>
              </a:spcBef>
              <a:spcAft>
                <a:spcPts val="0"/>
              </a:spcAft>
              <a:buClr>
                <a:schemeClr val="accent1"/>
              </a:buClr>
              <a:buSzPts val="1450"/>
              <a:buFont typeface="Catamaran"/>
              <a:buAutoNum type="arabicPeriod"/>
            </a:pPr>
            <a:r>
              <a:rPr b="1" lang="en-US" sz="1450">
                <a:solidFill>
                  <a:schemeClr val="accent1"/>
                </a:solidFill>
                <a:latin typeface="Catamaran"/>
                <a:ea typeface="Catamaran"/>
                <a:cs typeface="Catamaran"/>
                <a:sym typeface="Catamaran"/>
              </a:rPr>
              <a:t>Holiday</a:t>
            </a:r>
            <a:r>
              <a:rPr lang="en-US" sz="1450">
                <a:solidFill>
                  <a:schemeClr val="dk1"/>
                </a:solidFill>
                <a:latin typeface="Catamaran"/>
                <a:ea typeface="Catamaran"/>
                <a:cs typeface="Catamaran"/>
                <a:sym typeface="Catamaran"/>
              </a:rPr>
              <a:t> season rents will be </a:t>
            </a:r>
            <a:r>
              <a:rPr b="1" lang="en-US" sz="1450">
                <a:solidFill>
                  <a:schemeClr val="accent1"/>
                </a:solidFill>
                <a:latin typeface="Catamaran"/>
                <a:ea typeface="Catamaran"/>
                <a:cs typeface="Catamaran"/>
                <a:sym typeface="Catamaran"/>
              </a:rPr>
              <a:t>more expensive</a:t>
            </a:r>
            <a:r>
              <a:rPr lang="en-US" sz="1450">
                <a:solidFill>
                  <a:schemeClr val="dk1"/>
                </a:solidFill>
                <a:latin typeface="Catamaran"/>
                <a:ea typeface="Catamaran"/>
                <a:cs typeface="Catamaran"/>
                <a:sym typeface="Catamaran"/>
              </a:rPr>
              <a:t> due to high demand</a:t>
            </a:r>
            <a:endParaRPr sz="1450">
              <a:solidFill>
                <a:schemeClr val="dk1"/>
              </a:solidFill>
              <a:latin typeface="Catamaran"/>
              <a:ea typeface="Catamaran"/>
              <a:cs typeface="Catamaran"/>
              <a:sym typeface="Catamaran"/>
            </a:endParaRPr>
          </a:p>
          <a:p>
            <a:pPr indent="-320675" lvl="0" marL="457200" rtl="0" algn="l">
              <a:lnSpc>
                <a:spcPct val="135714"/>
              </a:lnSpc>
              <a:spcBef>
                <a:spcPts val="0"/>
              </a:spcBef>
              <a:spcAft>
                <a:spcPts val="0"/>
              </a:spcAft>
              <a:buClr>
                <a:schemeClr val="accent1"/>
              </a:buClr>
              <a:buSzPts val="1450"/>
              <a:buFont typeface="Catamaran"/>
              <a:buAutoNum type="arabicPeriod"/>
            </a:pPr>
            <a:r>
              <a:rPr lang="en-US" sz="1450">
                <a:solidFill>
                  <a:schemeClr val="dk1"/>
                </a:solidFill>
                <a:latin typeface="Catamaran"/>
                <a:ea typeface="Catamaran"/>
                <a:cs typeface="Catamaran"/>
                <a:sym typeface="Catamaran"/>
              </a:rPr>
              <a:t>The </a:t>
            </a:r>
            <a:r>
              <a:rPr b="1" lang="en-US" sz="1450">
                <a:solidFill>
                  <a:schemeClr val="accent1"/>
                </a:solidFill>
                <a:latin typeface="Catamaran"/>
                <a:ea typeface="Catamaran"/>
                <a:cs typeface="Catamaran"/>
                <a:sym typeface="Catamaran"/>
              </a:rPr>
              <a:t>larger</a:t>
            </a:r>
            <a:r>
              <a:rPr lang="en-US" sz="1450">
                <a:solidFill>
                  <a:schemeClr val="dk1"/>
                </a:solidFill>
                <a:latin typeface="Catamaran"/>
                <a:ea typeface="Catamaran"/>
                <a:cs typeface="Catamaran"/>
                <a:sym typeface="Catamaran"/>
              </a:rPr>
              <a:t> the apts size, the more </a:t>
            </a:r>
            <a:r>
              <a:rPr b="1" lang="en-US" sz="1450">
                <a:solidFill>
                  <a:schemeClr val="accent1"/>
                </a:solidFill>
                <a:latin typeface="Catamaran"/>
                <a:ea typeface="Catamaran"/>
                <a:cs typeface="Catamaran"/>
                <a:sym typeface="Catamaran"/>
              </a:rPr>
              <a:t>pricey</a:t>
            </a:r>
            <a:r>
              <a:rPr lang="en-US" sz="1450">
                <a:solidFill>
                  <a:schemeClr val="dk1"/>
                </a:solidFill>
                <a:latin typeface="Catamaran"/>
                <a:ea typeface="Catamaran"/>
                <a:cs typeface="Catamaran"/>
                <a:sym typeface="Catamaran"/>
              </a:rPr>
              <a:t> it is</a:t>
            </a:r>
            <a:endParaRPr sz="1450">
              <a:solidFill>
                <a:schemeClr val="dk1"/>
              </a:solidFill>
              <a:latin typeface="Catamaran"/>
              <a:ea typeface="Catamaran"/>
              <a:cs typeface="Catamaran"/>
              <a:sym typeface="Catamaran"/>
            </a:endParaRPr>
          </a:p>
          <a:p>
            <a:pPr indent="-320675" lvl="0" marL="457200" rtl="0" algn="l">
              <a:lnSpc>
                <a:spcPct val="135714"/>
              </a:lnSpc>
              <a:spcBef>
                <a:spcPts val="0"/>
              </a:spcBef>
              <a:spcAft>
                <a:spcPts val="0"/>
              </a:spcAft>
              <a:buClr>
                <a:schemeClr val="accent1"/>
              </a:buClr>
              <a:buSzPts val="1450"/>
              <a:buFont typeface="Catamaran"/>
              <a:buAutoNum type="arabicPeriod"/>
            </a:pPr>
            <a:r>
              <a:rPr lang="en-US" sz="1450">
                <a:solidFill>
                  <a:schemeClr val="dk1"/>
                </a:solidFill>
                <a:latin typeface="Catamaran"/>
                <a:ea typeface="Catamaran"/>
                <a:cs typeface="Catamaran"/>
                <a:sym typeface="Catamaran"/>
              </a:rPr>
              <a:t>On average </a:t>
            </a:r>
            <a:r>
              <a:rPr b="1" lang="en-US" sz="1450">
                <a:solidFill>
                  <a:schemeClr val="accent1"/>
                </a:solidFill>
                <a:latin typeface="Catamaran"/>
                <a:ea typeface="Catamaran"/>
                <a:cs typeface="Catamaran"/>
                <a:sym typeface="Catamaran"/>
              </a:rPr>
              <a:t>Manhattan</a:t>
            </a:r>
            <a:r>
              <a:rPr lang="en-US" sz="1450">
                <a:solidFill>
                  <a:schemeClr val="dk1"/>
                </a:solidFill>
                <a:latin typeface="Catamaran"/>
                <a:ea typeface="Catamaran"/>
                <a:cs typeface="Catamaran"/>
                <a:sym typeface="Catamaran"/>
              </a:rPr>
              <a:t> apts price will be </a:t>
            </a:r>
            <a:r>
              <a:rPr b="1" lang="en-US" sz="1450">
                <a:solidFill>
                  <a:schemeClr val="accent1"/>
                </a:solidFill>
                <a:latin typeface="Catamaran"/>
                <a:ea typeface="Catamaran"/>
                <a:cs typeface="Catamaran"/>
                <a:sym typeface="Catamaran"/>
              </a:rPr>
              <a:t>more expensive</a:t>
            </a:r>
            <a:r>
              <a:rPr lang="en-US" sz="1450">
                <a:solidFill>
                  <a:schemeClr val="dk1"/>
                </a:solidFill>
                <a:latin typeface="Catamaran"/>
                <a:ea typeface="Catamaran"/>
                <a:cs typeface="Catamaran"/>
                <a:sym typeface="Catamaran"/>
              </a:rPr>
              <a:t> than other boroughs</a:t>
            </a:r>
            <a:endParaRPr sz="1450">
              <a:solidFill>
                <a:schemeClr val="dk1"/>
              </a:solidFill>
              <a:latin typeface="Catamaran"/>
              <a:ea typeface="Catamaran"/>
              <a:cs typeface="Catamaran"/>
              <a:sym typeface="Catamaran"/>
            </a:endParaRPr>
          </a:p>
          <a:p>
            <a:pPr indent="-320675" lvl="0" marL="457200" rtl="0" algn="l">
              <a:lnSpc>
                <a:spcPct val="135714"/>
              </a:lnSpc>
              <a:spcBef>
                <a:spcPts val="0"/>
              </a:spcBef>
              <a:spcAft>
                <a:spcPts val="0"/>
              </a:spcAft>
              <a:buClr>
                <a:schemeClr val="accent1"/>
              </a:buClr>
              <a:buSzPts val="1450"/>
              <a:buFont typeface="Catamaran"/>
              <a:buAutoNum type="arabicPeriod"/>
            </a:pPr>
            <a:r>
              <a:rPr lang="en-US" sz="1450">
                <a:solidFill>
                  <a:schemeClr val="dk1"/>
                </a:solidFill>
                <a:latin typeface="Catamaran"/>
                <a:ea typeface="Catamaran"/>
                <a:cs typeface="Catamaran"/>
                <a:sym typeface="Catamaran"/>
              </a:rPr>
              <a:t>The </a:t>
            </a:r>
            <a:r>
              <a:rPr b="1" lang="en-US" sz="1450">
                <a:solidFill>
                  <a:schemeClr val="accent1"/>
                </a:solidFill>
                <a:latin typeface="Catamaran"/>
                <a:ea typeface="Catamaran"/>
                <a:cs typeface="Catamaran"/>
                <a:sym typeface="Catamaran"/>
              </a:rPr>
              <a:t>central</a:t>
            </a:r>
            <a:r>
              <a:rPr lang="en-US" sz="1450">
                <a:solidFill>
                  <a:schemeClr val="dk1"/>
                </a:solidFill>
                <a:latin typeface="Catamaran"/>
                <a:ea typeface="Catamaran"/>
                <a:cs typeface="Catamaran"/>
                <a:sym typeface="Catamaran"/>
              </a:rPr>
              <a:t> the neighborhood, the </a:t>
            </a:r>
            <a:r>
              <a:rPr b="1" lang="en-US" sz="1450">
                <a:solidFill>
                  <a:schemeClr val="accent1"/>
                </a:solidFill>
                <a:latin typeface="Catamaran"/>
                <a:ea typeface="Catamaran"/>
                <a:cs typeface="Catamaran"/>
                <a:sym typeface="Catamaran"/>
              </a:rPr>
              <a:t>higher</a:t>
            </a:r>
            <a:r>
              <a:rPr lang="en-US" sz="1450">
                <a:solidFill>
                  <a:schemeClr val="dk1"/>
                </a:solidFill>
                <a:latin typeface="Catamaran"/>
                <a:ea typeface="Catamaran"/>
                <a:cs typeface="Catamaran"/>
                <a:sym typeface="Catamaran"/>
              </a:rPr>
              <a:t> the apts price</a:t>
            </a:r>
            <a:endParaRPr sz="1450">
              <a:solidFill>
                <a:schemeClr val="dk1"/>
              </a:solidFill>
              <a:latin typeface="Catamaran"/>
              <a:ea typeface="Catamaran"/>
              <a:cs typeface="Catamaran"/>
              <a:sym typeface="Catamaran"/>
            </a:endParaRPr>
          </a:p>
          <a:p>
            <a:pPr indent="-320675" lvl="0" marL="457200" rtl="0" algn="l">
              <a:lnSpc>
                <a:spcPct val="135714"/>
              </a:lnSpc>
              <a:spcBef>
                <a:spcPts val="0"/>
              </a:spcBef>
              <a:spcAft>
                <a:spcPts val="0"/>
              </a:spcAft>
              <a:buClr>
                <a:schemeClr val="accent1"/>
              </a:buClr>
              <a:buSzPts val="1450"/>
              <a:buFont typeface="Catamaran"/>
              <a:buAutoNum type="arabicPeriod"/>
            </a:pPr>
            <a:r>
              <a:rPr lang="en-US" sz="1450">
                <a:solidFill>
                  <a:schemeClr val="dk1"/>
                </a:solidFill>
                <a:latin typeface="Catamaran"/>
                <a:ea typeface="Catamaran"/>
                <a:cs typeface="Catamaran"/>
                <a:sym typeface="Catamaran"/>
              </a:rPr>
              <a:t>The neighborhood with </a:t>
            </a:r>
            <a:r>
              <a:rPr b="1" lang="en-US" sz="1450">
                <a:solidFill>
                  <a:schemeClr val="accent1"/>
                </a:solidFill>
                <a:latin typeface="Catamaran"/>
                <a:ea typeface="Catamaran"/>
                <a:cs typeface="Catamaran"/>
                <a:sym typeface="Catamaran"/>
              </a:rPr>
              <a:t>better public </a:t>
            </a:r>
            <a:r>
              <a:rPr b="1" lang="en-US" sz="1450">
                <a:solidFill>
                  <a:schemeClr val="accent1"/>
                </a:solidFill>
                <a:latin typeface="Catamaran"/>
                <a:ea typeface="Catamaran"/>
                <a:cs typeface="Catamaran"/>
                <a:sym typeface="Catamaran"/>
              </a:rPr>
              <a:t>transportations</a:t>
            </a:r>
            <a:r>
              <a:rPr b="1" lang="en-US" sz="1450">
                <a:solidFill>
                  <a:schemeClr val="accent1"/>
                </a:solidFill>
                <a:latin typeface="Catamaran"/>
                <a:ea typeface="Catamaran"/>
                <a:cs typeface="Catamaran"/>
                <a:sym typeface="Catamaran"/>
              </a:rPr>
              <a:t> </a:t>
            </a:r>
            <a:r>
              <a:rPr lang="en-US" sz="1450">
                <a:solidFill>
                  <a:schemeClr val="dk1"/>
                </a:solidFill>
                <a:latin typeface="Catamaran"/>
                <a:ea typeface="Catamaran"/>
                <a:cs typeface="Catamaran"/>
                <a:sym typeface="Catamaran"/>
              </a:rPr>
              <a:t>have a </a:t>
            </a:r>
            <a:r>
              <a:rPr b="1" lang="en-US" sz="1450">
                <a:solidFill>
                  <a:schemeClr val="accent1"/>
                </a:solidFill>
                <a:latin typeface="Catamaran"/>
                <a:ea typeface="Catamaran"/>
                <a:cs typeface="Catamaran"/>
                <a:sym typeface="Catamaran"/>
              </a:rPr>
              <a:t>higher price</a:t>
            </a:r>
            <a:endParaRPr b="1" sz="1450">
              <a:solidFill>
                <a:schemeClr val="accent1"/>
              </a:solidFill>
              <a:latin typeface="Catamaran"/>
              <a:ea typeface="Catamaran"/>
              <a:cs typeface="Catamaran"/>
              <a:sym typeface="Catamaran"/>
            </a:endParaRPr>
          </a:p>
          <a:p>
            <a:pPr indent="-320675" lvl="0" marL="457200" rtl="0" algn="l">
              <a:lnSpc>
                <a:spcPct val="135714"/>
              </a:lnSpc>
              <a:spcBef>
                <a:spcPts val="0"/>
              </a:spcBef>
              <a:spcAft>
                <a:spcPts val="0"/>
              </a:spcAft>
              <a:buClr>
                <a:schemeClr val="accent1"/>
              </a:buClr>
              <a:buSzPts val="1450"/>
              <a:buFont typeface="Catamaran"/>
              <a:buAutoNum type="arabicPeriod"/>
            </a:pPr>
            <a:r>
              <a:rPr lang="en-US" sz="1450">
                <a:solidFill>
                  <a:schemeClr val="dk1"/>
                </a:solidFill>
                <a:latin typeface="Catamaran"/>
                <a:ea typeface="Catamaran"/>
                <a:cs typeface="Catamaran"/>
                <a:sym typeface="Catamaran"/>
              </a:rPr>
              <a:t>The more </a:t>
            </a:r>
            <a:r>
              <a:rPr b="1" lang="en-US" sz="1450">
                <a:solidFill>
                  <a:schemeClr val="accent1"/>
                </a:solidFill>
                <a:latin typeface="Catamaran"/>
                <a:ea typeface="Catamaran"/>
                <a:cs typeface="Catamaran"/>
                <a:sym typeface="Catamaran"/>
              </a:rPr>
              <a:t>reviews</a:t>
            </a:r>
            <a:r>
              <a:rPr lang="en-US" sz="1450">
                <a:solidFill>
                  <a:schemeClr val="dk1"/>
                </a:solidFill>
                <a:latin typeface="Catamaran"/>
                <a:ea typeface="Catamaran"/>
                <a:cs typeface="Catamaran"/>
                <a:sym typeface="Catamaran"/>
              </a:rPr>
              <a:t> the apts has, the</a:t>
            </a:r>
            <a:r>
              <a:rPr b="1" lang="en-US" sz="1450">
                <a:solidFill>
                  <a:schemeClr val="accent1"/>
                </a:solidFill>
                <a:latin typeface="Catamaran"/>
                <a:ea typeface="Catamaran"/>
                <a:cs typeface="Catamaran"/>
                <a:sym typeface="Catamaran"/>
              </a:rPr>
              <a:t> less availability </a:t>
            </a:r>
            <a:r>
              <a:rPr lang="en-US" sz="1450">
                <a:solidFill>
                  <a:schemeClr val="dk1"/>
                </a:solidFill>
                <a:latin typeface="Catamaran"/>
                <a:ea typeface="Catamaran"/>
                <a:cs typeface="Catamaran"/>
                <a:sym typeface="Catamaran"/>
              </a:rPr>
              <a:t>apt will be</a:t>
            </a:r>
            <a:endParaRPr sz="1450">
              <a:solidFill>
                <a:schemeClr val="dk1"/>
              </a:solidFill>
              <a:latin typeface="Catamaran"/>
              <a:ea typeface="Catamaran"/>
              <a:cs typeface="Catamaran"/>
              <a:sym typeface="Catamaran"/>
            </a:endParaRPr>
          </a:p>
          <a:p>
            <a:pPr indent="-320675" lvl="0" marL="457200" rtl="0" algn="l">
              <a:lnSpc>
                <a:spcPct val="135714"/>
              </a:lnSpc>
              <a:spcBef>
                <a:spcPts val="0"/>
              </a:spcBef>
              <a:spcAft>
                <a:spcPts val="0"/>
              </a:spcAft>
              <a:buClr>
                <a:schemeClr val="accent1"/>
              </a:buClr>
              <a:buSzPts val="1450"/>
              <a:buFont typeface="Catamaran"/>
              <a:buAutoNum type="arabicPeriod"/>
            </a:pPr>
            <a:r>
              <a:rPr lang="en-US" sz="1450">
                <a:solidFill>
                  <a:schemeClr val="dk1"/>
                </a:solidFill>
                <a:latin typeface="Catamaran"/>
                <a:ea typeface="Catamaran"/>
                <a:cs typeface="Catamaran"/>
                <a:sym typeface="Catamaran"/>
              </a:rPr>
              <a:t>The </a:t>
            </a:r>
            <a:r>
              <a:rPr b="1" lang="en-US" sz="1450">
                <a:solidFill>
                  <a:schemeClr val="accent1"/>
                </a:solidFill>
                <a:latin typeface="Catamaran"/>
                <a:ea typeface="Catamaran"/>
                <a:cs typeface="Catamaran"/>
                <a:sym typeface="Catamaran"/>
              </a:rPr>
              <a:t>cheaper</a:t>
            </a:r>
            <a:r>
              <a:rPr lang="en-US" sz="1450">
                <a:solidFill>
                  <a:schemeClr val="dk1"/>
                </a:solidFill>
                <a:latin typeface="Catamaran"/>
                <a:ea typeface="Catamaran"/>
                <a:cs typeface="Catamaran"/>
                <a:sym typeface="Catamaran"/>
              </a:rPr>
              <a:t> the apt is for the </a:t>
            </a:r>
            <a:r>
              <a:rPr b="1" lang="en-US" sz="1450">
                <a:solidFill>
                  <a:schemeClr val="accent1"/>
                </a:solidFill>
                <a:latin typeface="Catamaran"/>
                <a:ea typeface="Catamaran"/>
                <a:cs typeface="Catamaran"/>
                <a:sym typeface="Catamaran"/>
              </a:rPr>
              <a:t>location</a:t>
            </a:r>
            <a:r>
              <a:rPr lang="en-US" sz="1450">
                <a:solidFill>
                  <a:schemeClr val="dk1"/>
                </a:solidFill>
                <a:latin typeface="Catamaran"/>
                <a:ea typeface="Catamaran"/>
                <a:cs typeface="Catamaran"/>
                <a:sym typeface="Catamaran"/>
              </a:rPr>
              <a:t>, the </a:t>
            </a:r>
            <a:r>
              <a:rPr b="1" lang="en-US" sz="1450">
                <a:solidFill>
                  <a:schemeClr val="accent1"/>
                </a:solidFill>
                <a:latin typeface="Catamaran"/>
                <a:ea typeface="Catamaran"/>
                <a:cs typeface="Catamaran"/>
                <a:sym typeface="Catamaran"/>
              </a:rPr>
              <a:t>less availability </a:t>
            </a:r>
            <a:r>
              <a:rPr lang="en-US" sz="1450">
                <a:solidFill>
                  <a:schemeClr val="dk1"/>
                </a:solidFill>
                <a:latin typeface="Catamaran"/>
                <a:ea typeface="Catamaran"/>
                <a:cs typeface="Catamaran"/>
                <a:sym typeface="Catamaran"/>
              </a:rPr>
              <a:t>apt has</a:t>
            </a:r>
            <a:endParaRPr sz="1450">
              <a:solidFill>
                <a:schemeClr val="dk1"/>
              </a:solidFill>
              <a:latin typeface="Catamaran"/>
              <a:ea typeface="Catamaran"/>
              <a:cs typeface="Catamaran"/>
              <a:sym typeface="Catamaran"/>
            </a:endParaRPr>
          </a:p>
          <a:p>
            <a:pPr indent="-320675" lvl="0" marL="457200" rtl="0" algn="l">
              <a:lnSpc>
                <a:spcPct val="135714"/>
              </a:lnSpc>
              <a:spcBef>
                <a:spcPts val="0"/>
              </a:spcBef>
              <a:spcAft>
                <a:spcPts val="0"/>
              </a:spcAft>
              <a:buClr>
                <a:schemeClr val="accent1"/>
              </a:buClr>
              <a:buSzPts val="1450"/>
              <a:buFont typeface="Catamaran"/>
              <a:buAutoNum type="arabicPeriod"/>
            </a:pPr>
            <a:r>
              <a:rPr lang="en-US" sz="1450">
                <a:solidFill>
                  <a:schemeClr val="dk1"/>
                </a:solidFill>
                <a:latin typeface="Catamaran"/>
                <a:ea typeface="Catamaran"/>
                <a:cs typeface="Catamaran"/>
                <a:sym typeface="Catamaran"/>
              </a:rPr>
              <a:t>The more </a:t>
            </a:r>
            <a:r>
              <a:rPr b="1" lang="en-US" sz="1450">
                <a:solidFill>
                  <a:schemeClr val="accent1"/>
                </a:solidFill>
                <a:latin typeface="Catamaran"/>
                <a:ea typeface="Catamaran"/>
                <a:cs typeface="Catamaran"/>
                <a:sym typeface="Catamaran"/>
              </a:rPr>
              <a:t>listings</a:t>
            </a:r>
            <a:r>
              <a:rPr lang="en-US" sz="1450">
                <a:solidFill>
                  <a:schemeClr val="dk1"/>
                </a:solidFill>
                <a:latin typeface="Catamaran"/>
                <a:ea typeface="Catamaran"/>
                <a:cs typeface="Catamaran"/>
                <a:sym typeface="Catamaran"/>
              </a:rPr>
              <a:t>(calculated_host_listings_count) the host has, the </a:t>
            </a:r>
            <a:r>
              <a:rPr b="1" lang="en-US" sz="1450">
                <a:solidFill>
                  <a:schemeClr val="accent1"/>
                </a:solidFill>
                <a:latin typeface="Catamaran"/>
                <a:ea typeface="Catamaran"/>
                <a:cs typeface="Catamaran"/>
                <a:sym typeface="Catamaran"/>
              </a:rPr>
              <a:t>less </a:t>
            </a:r>
            <a:r>
              <a:rPr b="1" lang="en-US" sz="1450">
                <a:solidFill>
                  <a:schemeClr val="accent1"/>
                </a:solidFill>
                <a:latin typeface="Catamaran"/>
                <a:ea typeface="Catamaran"/>
                <a:cs typeface="Catamaran"/>
                <a:sym typeface="Catamaran"/>
              </a:rPr>
              <a:t>availability</a:t>
            </a:r>
            <a:r>
              <a:rPr lang="en-US" sz="1450">
                <a:solidFill>
                  <a:schemeClr val="dk1"/>
                </a:solidFill>
                <a:latin typeface="Catamaran"/>
                <a:ea typeface="Catamaran"/>
                <a:cs typeface="Catamaran"/>
                <a:sym typeface="Catamaran"/>
              </a:rPr>
              <a:t> it would be (due to experience)</a:t>
            </a:r>
            <a:endParaRPr sz="1450">
              <a:solidFill>
                <a:schemeClr val="dk1"/>
              </a:solidFill>
              <a:latin typeface="Catamaran"/>
              <a:ea typeface="Catamaran"/>
              <a:cs typeface="Catamaran"/>
              <a:sym typeface="Catamaran"/>
            </a:endParaRPr>
          </a:p>
          <a:p>
            <a:pPr indent="-320675" lvl="0" marL="457200" rtl="0" algn="l">
              <a:lnSpc>
                <a:spcPct val="135714"/>
              </a:lnSpc>
              <a:spcBef>
                <a:spcPts val="0"/>
              </a:spcBef>
              <a:spcAft>
                <a:spcPts val="0"/>
              </a:spcAft>
              <a:buClr>
                <a:schemeClr val="accent1"/>
              </a:buClr>
              <a:buSzPts val="1450"/>
              <a:buFont typeface="Catamaran"/>
              <a:buAutoNum type="arabicPeriod"/>
            </a:pPr>
            <a:r>
              <a:rPr lang="en-US" sz="1450">
                <a:solidFill>
                  <a:schemeClr val="dk1"/>
                </a:solidFill>
                <a:latin typeface="Catamaran"/>
                <a:ea typeface="Catamaran"/>
                <a:cs typeface="Catamaran"/>
                <a:sym typeface="Catamaran"/>
              </a:rPr>
              <a:t>The </a:t>
            </a:r>
            <a:r>
              <a:rPr b="1" lang="en-US" sz="1450">
                <a:solidFill>
                  <a:schemeClr val="accent1"/>
                </a:solidFill>
                <a:latin typeface="Catamaran"/>
                <a:ea typeface="Catamaran"/>
                <a:cs typeface="Catamaran"/>
                <a:sym typeface="Catamaran"/>
              </a:rPr>
              <a:t>longer</a:t>
            </a:r>
            <a:r>
              <a:rPr lang="en-US" sz="1450">
                <a:solidFill>
                  <a:schemeClr val="dk1"/>
                </a:solidFill>
                <a:latin typeface="Catamaran"/>
                <a:ea typeface="Catamaran"/>
                <a:cs typeface="Catamaran"/>
                <a:sym typeface="Catamaran"/>
              </a:rPr>
              <a:t> </a:t>
            </a:r>
            <a:r>
              <a:rPr b="1" lang="en-US" sz="1450">
                <a:solidFill>
                  <a:schemeClr val="accent1"/>
                </a:solidFill>
                <a:latin typeface="Catamaran"/>
                <a:ea typeface="Catamaran"/>
                <a:cs typeface="Catamaran"/>
                <a:sym typeface="Catamaran"/>
              </a:rPr>
              <a:t>characters</a:t>
            </a:r>
            <a:r>
              <a:rPr lang="en-US" sz="1450">
                <a:solidFill>
                  <a:schemeClr val="dk1"/>
                </a:solidFill>
                <a:latin typeface="Catamaran"/>
                <a:ea typeface="Catamaran"/>
                <a:cs typeface="Catamaran"/>
                <a:sym typeface="Catamaran"/>
              </a:rPr>
              <a:t> the airbnb name has, the </a:t>
            </a:r>
            <a:r>
              <a:rPr b="1" lang="en-US" sz="1450">
                <a:solidFill>
                  <a:schemeClr val="accent1"/>
                </a:solidFill>
                <a:latin typeface="Catamaran"/>
                <a:ea typeface="Catamaran"/>
                <a:cs typeface="Catamaran"/>
                <a:sym typeface="Catamaran"/>
              </a:rPr>
              <a:t>more availability </a:t>
            </a:r>
            <a:r>
              <a:rPr lang="en-US" sz="1450">
                <a:solidFill>
                  <a:schemeClr val="dk1"/>
                </a:solidFill>
                <a:latin typeface="Catamaran"/>
                <a:ea typeface="Catamaran"/>
                <a:cs typeface="Catamaran"/>
                <a:sym typeface="Catamaran"/>
              </a:rPr>
              <a:t>there is</a:t>
            </a:r>
            <a:endParaRPr sz="1450">
              <a:solidFill>
                <a:schemeClr val="dk1"/>
              </a:solidFill>
              <a:latin typeface="Catamaran"/>
              <a:ea typeface="Catamaran"/>
              <a:cs typeface="Catamaran"/>
              <a:sym typeface="Catamaran"/>
            </a:endParaRPr>
          </a:p>
          <a:p>
            <a:pPr indent="-320675" lvl="0" marL="457200" rtl="0" algn="l">
              <a:lnSpc>
                <a:spcPct val="135714"/>
              </a:lnSpc>
              <a:spcBef>
                <a:spcPts val="0"/>
              </a:spcBef>
              <a:spcAft>
                <a:spcPts val="0"/>
              </a:spcAft>
              <a:buClr>
                <a:schemeClr val="accent1"/>
              </a:buClr>
              <a:buSzPts val="1450"/>
              <a:buFont typeface="Catamaran"/>
              <a:buAutoNum type="arabicPeriod"/>
            </a:pPr>
            <a:r>
              <a:rPr b="1" lang="en-US" sz="1450">
                <a:solidFill>
                  <a:schemeClr val="accent1"/>
                </a:solidFill>
                <a:latin typeface="Catamaran"/>
                <a:ea typeface="Catamaran"/>
                <a:cs typeface="Catamaran"/>
                <a:sym typeface="Catamaran"/>
              </a:rPr>
              <a:t>Entire home/apt renting</a:t>
            </a:r>
            <a:r>
              <a:rPr lang="en-US" sz="1450">
                <a:solidFill>
                  <a:schemeClr val="dk1"/>
                </a:solidFill>
                <a:latin typeface="Catamaran"/>
                <a:ea typeface="Catamaran"/>
                <a:cs typeface="Catamaran"/>
                <a:sym typeface="Catamaran"/>
              </a:rPr>
              <a:t> has </a:t>
            </a:r>
            <a:r>
              <a:rPr b="1" lang="en-US" sz="1450">
                <a:solidFill>
                  <a:schemeClr val="accent1"/>
                </a:solidFill>
                <a:latin typeface="Catamaran"/>
                <a:ea typeface="Catamaran"/>
                <a:cs typeface="Catamaran"/>
                <a:sym typeface="Catamaran"/>
              </a:rPr>
              <a:t>less availability </a:t>
            </a:r>
            <a:r>
              <a:rPr lang="en-US" sz="1450">
                <a:solidFill>
                  <a:schemeClr val="dk1"/>
                </a:solidFill>
                <a:latin typeface="Catamaran"/>
                <a:ea typeface="Catamaran"/>
                <a:cs typeface="Catamaran"/>
                <a:sym typeface="Catamaran"/>
              </a:rPr>
              <a:t>than </a:t>
            </a:r>
            <a:r>
              <a:rPr b="1" lang="en-US" sz="1450">
                <a:solidFill>
                  <a:schemeClr val="accent1"/>
                </a:solidFill>
                <a:latin typeface="Catamaran"/>
                <a:ea typeface="Catamaran"/>
                <a:cs typeface="Catamaran"/>
                <a:sym typeface="Catamaran"/>
              </a:rPr>
              <a:t>private room</a:t>
            </a:r>
            <a:endParaRPr b="1" sz="1450">
              <a:solidFill>
                <a:schemeClr val="accent1"/>
              </a:solidFill>
              <a:latin typeface="Catamaran"/>
              <a:ea typeface="Catamaran"/>
              <a:cs typeface="Catamaran"/>
              <a:sym typeface="Catamaran"/>
            </a:endParaRPr>
          </a:p>
          <a:p>
            <a:pPr indent="0" lvl="0" marL="0" rtl="0" algn="l">
              <a:lnSpc>
                <a:spcPct val="135714"/>
              </a:lnSpc>
              <a:spcBef>
                <a:spcPts val="0"/>
              </a:spcBef>
              <a:spcAft>
                <a:spcPts val="0"/>
              </a:spcAft>
              <a:buClr>
                <a:schemeClr val="dk1"/>
              </a:buClr>
              <a:buSzPts val="1100"/>
              <a:buFont typeface="Arial"/>
              <a:buNone/>
            </a:pPr>
            <a:r>
              <a:t/>
            </a:r>
            <a:endParaRPr sz="1350">
              <a:solidFill>
                <a:schemeClr val="dk1"/>
              </a:solidFill>
              <a:highlight>
                <a:srgbClr val="F7F7F7"/>
              </a:highlight>
              <a:latin typeface="Catamaran"/>
              <a:ea typeface="Catamaran"/>
              <a:cs typeface="Catamaran"/>
              <a:sym typeface="Catamaran"/>
            </a:endParaRPr>
          </a:p>
        </p:txBody>
      </p:sp>
      <p:sp>
        <p:nvSpPr>
          <p:cNvPr id="151" name="Google Shape;151;p8"/>
          <p:cNvSpPr/>
          <p:nvPr/>
        </p:nvSpPr>
        <p:spPr>
          <a:xfrm rot="5400000">
            <a:off x="10603450" y="1909445"/>
            <a:ext cx="274984" cy="274984"/>
          </a:xfrm>
          <a:custGeom>
            <a:rect b="b" l="l" r="r" t="t"/>
            <a:pathLst>
              <a:path extrusionOk="0" h="1272540" w="1272540">
                <a:moveTo>
                  <a:pt x="0" y="636270"/>
                </a:moveTo>
                <a:cubicBezTo>
                  <a:pt x="0" y="552102"/>
                  <a:pt x="68232" y="483870"/>
                  <a:pt x="152400" y="483870"/>
                </a:cubicBezTo>
                <a:lnTo>
                  <a:pt x="483870" y="483870"/>
                </a:lnTo>
                <a:lnTo>
                  <a:pt x="483870" y="152400"/>
                </a:lnTo>
                <a:cubicBezTo>
                  <a:pt x="483870" y="68232"/>
                  <a:pt x="552102" y="0"/>
                  <a:pt x="636270" y="0"/>
                </a:cubicBezTo>
                <a:cubicBezTo>
                  <a:pt x="720438" y="0"/>
                  <a:pt x="788670" y="68232"/>
                  <a:pt x="788670" y="152400"/>
                </a:cubicBezTo>
                <a:lnTo>
                  <a:pt x="788670" y="483870"/>
                </a:lnTo>
                <a:lnTo>
                  <a:pt x="1120140" y="483870"/>
                </a:lnTo>
                <a:cubicBezTo>
                  <a:pt x="1204308" y="483870"/>
                  <a:pt x="1272540" y="552102"/>
                  <a:pt x="1272540" y="636270"/>
                </a:cubicBezTo>
                <a:cubicBezTo>
                  <a:pt x="1272540" y="720438"/>
                  <a:pt x="1204308" y="788670"/>
                  <a:pt x="1120140" y="788670"/>
                </a:cubicBezTo>
                <a:lnTo>
                  <a:pt x="788670" y="788670"/>
                </a:lnTo>
                <a:lnTo>
                  <a:pt x="788670" y="1120140"/>
                </a:lnTo>
                <a:cubicBezTo>
                  <a:pt x="788670" y="1204308"/>
                  <a:pt x="720438" y="1272540"/>
                  <a:pt x="636270" y="1272540"/>
                </a:cubicBezTo>
                <a:cubicBezTo>
                  <a:pt x="552102" y="1272540"/>
                  <a:pt x="483870" y="1204308"/>
                  <a:pt x="483870" y="1120140"/>
                </a:cubicBezTo>
                <a:lnTo>
                  <a:pt x="483870" y="788670"/>
                </a:lnTo>
                <a:lnTo>
                  <a:pt x="152400" y="788670"/>
                </a:lnTo>
                <a:cubicBezTo>
                  <a:pt x="68232" y="788670"/>
                  <a:pt x="0" y="720438"/>
                  <a:pt x="0" y="636270"/>
                </a:cubicBezTo>
                <a:close/>
              </a:path>
            </a:pathLst>
          </a:custGeom>
          <a:solidFill>
            <a:schemeClr val="lt1"/>
          </a:solidFill>
          <a:ln cap="sq" cmpd="sng" w="1270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152" name="Google Shape;152;p8"/>
          <p:cNvSpPr/>
          <p:nvPr/>
        </p:nvSpPr>
        <p:spPr>
          <a:xfrm>
            <a:off x="264152" y="277385"/>
            <a:ext cx="360000" cy="285696"/>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153" name="Google Shape;153;p8"/>
          <p:cNvSpPr txBox="1"/>
          <p:nvPr/>
        </p:nvSpPr>
        <p:spPr>
          <a:xfrm>
            <a:off x="780300" y="664142"/>
            <a:ext cx="10745700" cy="432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3600">
                <a:solidFill>
                  <a:schemeClr val="accent1"/>
                </a:solidFill>
                <a:latin typeface="Catamaran"/>
                <a:ea typeface="Catamaran"/>
                <a:cs typeface="Catamaran"/>
                <a:sym typeface="Catamaran"/>
              </a:rPr>
              <a:t>Hypothesis</a:t>
            </a:r>
            <a:endParaRPr b="1" i="0" sz="3600" u="none" cap="none" strike="noStrike">
              <a:solidFill>
                <a:schemeClr val="accent1"/>
              </a:solidFill>
              <a:latin typeface="Catamaran"/>
              <a:ea typeface="Catamaran"/>
              <a:cs typeface="Catamaran"/>
              <a:sym typeface="Catamar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alpha val="4705"/>
          </a:schemeClr>
        </a:solidFill>
      </p:bgPr>
    </p:bg>
    <p:spTree>
      <p:nvGrpSpPr>
        <p:cNvPr id="157" name="Shape 157"/>
        <p:cNvGrpSpPr/>
        <p:nvPr/>
      </p:nvGrpSpPr>
      <p:grpSpPr>
        <a:xfrm>
          <a:off x="0" y="0"/>
          <a:ext cx="0" cy="0"/>
          <a:chOff x="0" y="0"/>
          <a:chExt cx="0" cy="0"/>
        </a:xfrm>
      </p:grpSpPr>
      <p:sp>
        <p:nvSpPr>
          <p:cNvPr id="158" name="Google Shape;158;p9"/>
          <p:cNvSpPr txBox="1"/>
          <p:nvPr/>
        </p:nvSpPr>
        <p:spPr>
          <a:xfrm>
            <a:off x="0" y="0"/>
            <a:ext cx="12306300" cy="699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pic>
        <p:nvPicPr>
          <p:cNvPr id="159" name="Google Shape;159;p9"/>
          <p:cNvPicPr preferRelativeResize="0"/>
          <p:nvPr/>
        </p:nvPicPr>
        <p:blipFill rotWithShape="1">
          <a:blip r:embed="rId3">
            <a:alphaModFix amt="15000"/>
          </a:blip>
          <a:srcRect b="-1" l="0" r="0" t="20071"/>
          <a:stretch/>
        </p:blipFill>
        <p:spPr>
          <a:xfrm>
            <a:off x="-381000" y="-214312"/>
            <a:ext cx="12954000" cy="7286625"/>
          </a:xfrm>
          <a:prstGeom prst="rect">
            <a:avLst/>
          </a:prstGeom>
          <a:noFill/>
          <a:ln>
            <a:noFill/>
          </a:ln>
        </p:spPr>
      </p:pic>
      <p:grpSp>
        <p:nvGrpSpPr>
          <p:cNvPr id="160" name="Google Shape;160;p9"/>
          <p:cNvGrpSpPr/>
          <p:nvPr/>
        </p:nvGrpSpPr>
        <p:grpSpPr>
          <a:xfrm>
            <a:off x="7235" y="17004"/>
            <a:ext cx="12192000" cy="6840996"/>
            <a:chOff x="7235" y="17004"/>
            <a:chExt cx="12192000" cy="6840996"/>
          </a:xfrm>
        </p:grpSpPr>
        <p:cxnSp>
          <p:nvCxnSpPr>
            <p:cNvPr id="161" name="Google Shape;161;p9"/>
            <p:cNvCxnSpPr/>
            <p:nvPr/>
          </p:nvCxnSpPr>
          <p:spPr>
            <a:xfrm>
              <a:off x="7235" y="415284"/>
              <a:ext cx="12192000" cy="1"/>
            </a:xfrm>
            <a:prstGeom prst="straightConnector1">
              <a:avLst/>
            </a:prstGeom>
            <a:noFill/>
            <a:ln cap="flat" cmpd="sng" w="12700">
              <a:solidFill>
                <a:srgbClr val="7F7F7F">
                  <a:alpha val="24705"/>
                </a:srgbClr>
              </a:solidFill>
              <a:prstDash val="solid"/>
              <a:miter lim="8000"/>
              <a:headEnd len="sm" w="sm" type="none"/>
              <a:tailEnd len="sm" w="sm" type="none"/>
            </a:ln>
          </p:spPr>
        </p:cxnSp>
        <p:cxnSp>
          <p:nvCxnSpPr>
            <p:cNvPr id="162" name="Google Shape;162;p9"/>
            <p:cNvCxnSpPr/>
            <p:nvPr/>
          </p:nvCxnSpPr>
          <p:spPr>
            <a:xfrm flipH="1" rot="10800000">
              <a:off x="11903226" y="17004"/>
              <a:ext cx="2592" cy="6840996"/>
            </a:xfrm>
            <a:prstGeom prst="straightConnector1">
              <a:avLst/>
            </a:prstGeom>
            <a:noFill/>
            <a:ln cap="flat" cmpd="sng" w="12700">
              <a:solidFill>
                <a:srgbClr val="7F7F7F">
                  <a:alpha val="24705"/>
                </a:srgbClr>
              </a:solidFill>
              <a:prstDash val="solid"/>
              <a:miter lim="8000"/>
              <a:headEnd len="sm" w="sm" type="none"/>
              <a:tailEnd len="sm" w="sm" type="none"/>
            </a:ln>
          </p:spPr>
        </p:cxnSp>
        <p:cxnSp>
          <p:nvCxnSpPr>
            <p:cNvPr id="163" name="Google Shape;163;p9"/>
            <p:cNvCxnSpPr/>
            <p:nvPr/>
          </p:nvCxnSpPr>
          <p:spPr>
            <a:xfrm>
              <a:off x="7235" y="6481744"/>
              <a:ext cx="12192000" cy="1"/>
            </a:xfrm>
            <a:prstGeom prst="straightConnector1">
              <a:avLst/>
            </a:prstGeom>
            <a:noFill/>
            <a:ln cap="flat" cmpd="sng" w="12700">
              <a:solidFill>
                <a:srgbClr val="7F7F7F">
                  <a:alpha val="24705"/>
                </a:srgbClr>
              </a:solidFill>
              <a:prstDash val="solid"/>
              <a:miter lim="8000"/>
              <a:headEnd len="sm" w="sm" type="none"/>
              <a:tailEnd len="sm" w="sm" type="none"/>
            </a:ln>
          </p:spPr>
        </p:cxnSp>
        <p:cxnSp>
          <p:nvCxnSpPr>
            <p:cNvPr id="164" name="Google Shape;164;p9"/>
            <p:cNvCxnSpPr/>
            <p:nvPr/>
          </p:nvCxnSpPr>
          <p:spPr>
            <a:xfrm flipH="1" rot="10800000">
              <a:off x="582979" y="17004"/>
              <a:ext cx="2592" cy="6840995"/>
            </a:xfrm>
            <a:prstGeom prst="straightConnector1">
              <a:avLst/>
            </a:prstGeom>
            <a:noFill/>
            <a:ln cap="flat" cmpd="sng" w="12700">
              <a:solidFill>
                <a:srgbClr val="7F7F7F">
                  <a:alpha val="24705"/>
                </a:srgbClr>
              </a:solidFill>
              <a:prstDash val="solid"/>
              <a:miter lim="8000"/>
              <a:headEnd len="sm" w="sm" type="none"/>
              <a:tailEnd len="sm" w="sm" type="none"/>
            </a:ln>
          </p:spPr>
        </p:cxnSp>
      </p:grpSp>
      <p:sp>
        <p:nvSpPr>
          <p:cNvPr id="165" name="Google Shape;165;p9"/>
          <p:cNvSpPr/>
          <p:nvPr/>
        </p:nvSpPr>
        <p:spPr>
          <a:xfrm>
            <a:off x="542793" y="420489"/>
            <a:ext cx="608776" cy="608577"/>
          </a:xfrm>
          <a:custGeom>
            <a:rect b="b" l="l" r="r" t="t"/>
            <a:pathLst>
              <a:path extrusionOk="0" h="20595" w="20596">
                <a:moveTo>
                  <a:pt x="0" y="0"/>
                </a:moveTo>
                <a:lnTo>
                  <a:pt x="0" y="11107"/>
                </a:lnTo>
                <a:lnTo>
                  <a:pt x="94" y="11107"/>
                </a:lnTo>
                <a:cubicBezTo>
                  <a:pt x="279" y="13466"/>
                  <a:pt x="1231" y="15777"/>
                  <a:pt x="3034" y="17581"/>
                </a:cubicBezTo>
                <a:cubicBezTo>
                  <a:pt x="7052" y="21600"/>
                  <a:pt x="13565" y="21600"/>
                  <a:pt x="17582" y="17581"/>
                </a:cubicBezTo>
                <a:cubicBezTo>
                  <a:pt x="21600" y="13562"/>
                  <a:pt x="21600" y="7041"/>
                  <a:pt x="17582" y="3022"/>
                </a:cubicBezTo>
                <a:cubicBezTo>
                  <a:pt x="15747" y="1186"/>
                  <a:pt x="13391" y="239"/>
                  <a:pt x="10990" y="81"/>
                </a:cubicBezTo>
                <a:lnTo>
                  <a:pt x="10990" y="0"/>
                </a:lnTo>
                <a:lnTo>
                  <a:pt x="0" y="0"/>
                </a:lnTo>
                <a:close/>
                <a:moveTo>
                  <a:pt x="4404" y="10496"/>
                </a:moveTo>
                <a:lnTo>
                  <a:pt x="16213" y="10496"/>
                </a:lnTo>
                <a:cubicBezTo>
                  <a:pt x="16214" y="12009"/>
                  <a:pt x="15634" y="13519"/>
                  <a:pt x="14481" y="14673"/>
                </a:cubicBezTo>
                <a:cubicBezTo>
                  <a:pt x="12176" y="16979"/>
                  <a:pt x="8441" y="16979"/>
                  <a:pt x="6136" y="14673"/>
                </a:cubicBezTo>
                <a:cubicBezTo>
                  <a:pt x="4982" y="13519"/>
                  <a:pt x="4403" y="12009"/>
                  <a:pt x="4404" y="10496"/>
                </a:cubicBezTo>
                <a:close/>
              </a:path>
            </a:pathLst>
          </a:cu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166" name="Google Shape;166;p9"/>
          <p:cNvSpPr txBox="1"/>
          <p:nvPr/>
        </p:nvSpPr>
        <p:spPr>
          <a:xfrm>
            <a:off x="5406224" y="2345284"/>
            <a:ext cx="5785007" cy="203075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4000">
                <a:solidFill>
                  <a:schemeClr val="accent1"/>
                </a:solidFill>
                <a:latin typeface="Catamaran"/>
                <a:ea typeface="Catamaran"/>
                <a:cs typeface="Catamaran"/>
                <a:sym typeface="Catamaran"/>
              </a:rPr>
              <a:t>Our Process</a:t>
            </a:r>
            <a:endParaRPr b="1" i="0" sz="1800" u="none" cap="none" strike="noStrike">
              <a:latin typeface="Catamaran"/>
              <a:ea typeface="Catamaran"/>
              <a:cs typeface="Catamaran"/>
              <a:sym typeface="Catamaran"/>
            </a:endParaRPr>
          </a:p>
        </p:txBody>
      </p:sp>
      <p:sp>
        <p:nvSpPr>
          <p:cNvPr id="167" name="Google Shape;167;p9"/>
          <p:cNvSpPr txBox="1"/>
          <p:nvPr/>
        </p:nvSpPr>
        <p:spPr>
          <a:xfrm rot="-5400000">
            <a:off x="-16860" y="2756059"/>
            <a:ext cx="1185294" cy="1151569"/>
          </a:xfrm>
          <a:prstGeom prst="rect">
            <a:avLst/>
          </a:prstGeom>
          <a:solidFill>
            <a:schemeClr val="accent1"/>
          </a:solid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b="0" i="0" sz="1800" u="none" cap="none" strike="noStrike"/>
          </a:p>
        </p:txBody>
      </p:sp>
      <p:sp>
        <p:nvSpPr>
          <p:cNvPr id="168" name="Google Shape;168;p9"/>
          <p:cNvSpPr txBox="1"/>
          <p:nvPr/>
        </p:nvSpPr>
        <p:spPr>
          <a:xfrm>
            <a:off x="2030388" y="1919063"/>
            <a:ext cx="2825563" cy="2825563"/>
          </a:xfrm>
          <a:prstGeom prst="rect">
            <a:avLst/>
          </a:prstGeom>
          <a:solidFill>
            <a:schemeClr val="accent1"/>
          </a:solidFill>
          <a:ln>
            <a:noFill/>
          </a:ln>
        </p:spPr>
        <p:txBody>
          <a:bodyPr anchorCtr="0" anchor="ctr" bIns="108000" lIns="108000" spcFirstLastPara="1" rIns="108000" wrap="square" tIns="108000">
            <a:noAutofit/>
          </a:bodyPr>
          <a:lstStyle/>
          <a:p>
            <a:pPr indent="0" lvl="0" marL="0" marR="0" rtl="0" algn="ctr">
              <a:spcBef>
                <a:spcPts val="0"/>
              </a:spcBef>
              <a:spcAft>
                <a:spcPts val="0"/>
              </a:spcAft>
              <a:buNone/>
            </a:pPr>
            <a:r>
              <a:rPr b="1" i="0" lang="en-US" sz="7658" u="none" cap="none" strike="noStrike">
                <a:solidFill>
                  <a:srgbClr val="FFFFFF"/>
                </a:solidFill>
                <a:latin typeface="Catamaran"/>
                <a:ea typeface="Catamaran"/>
                <a:cs typeface="Catamaran"/>
                <a:sym typeface="Catamaran"/>
              </a:rPr>
              <a:t>03</a:t>
            </a:r>
            <a:endParaRPr b="1" i="0" sz="1800" u="none" cap="none" strike="noStrike">
              <a:latin typeface="Catamaran"/>
              <a:ea typeface="Catamaran"/>
              <a:cs typeface="Catamaran"/>
              <a:sym typeface="Catamaran"/>
            </a:endParaRPr>
          </a:p>
        </p:txBody>
      </p:sp>
      <p:grpSp>
        <p:nvGrpSpPr>
          <p:cNvPr id="169" name="Google Shape;169;p9"/>
          <p:cNvGrpSpPr/>
          <p:nvPr/>
        </p:nvGrpSpPr>
        <p:grpSpPr>
          <a:xfrm>
            <a:off x="2603430" y="5162498"/>
            <a:ext cx="1679478" cy="300458"/>
            <a:chOff x="2603430" y="5162498"/>
            <a:chExt cx="1679478" cy="300458"/>
          </a:xfrm>
        </p:grpSpPr>
        <p:sp>
          <p:nvSpPr>
            <p:cNvPr id="170" name="Google Shape;170;p9"/>
            <p:cNvSpPr/>
            <p:nvPr/>
          </p:nvSpPr>
          <p:spPr>
            <a:xfrm flipH="1">
              <a:off x="3139976" y="5282838"/>
              <a:ext cx="59777" cy="59777"/>
            </a:xfrm>
            <a:prstGeom prst="ellipse">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171" name="Google Shape;171;p9"/>
            <p:cNvSpPr/>
            <p:nvPr/>
          </p:nvSpPr>
          <p:spPr>
            <a:xfrm flipH="1">
              <a:off x="3276628"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172" name="Google Shape;172;p9"/>
            <p:cNvSpPr/>
            <p:nvPr/>
          </p:nvSpPr>
          <p:spPr>
            <a:xfrm flipH="1">
              <a:off x="3413281"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173" name="Google Shape;173;p9"/>
            <p:cNvSpPr/>
            <p:nvPr/>
          </p:nvSpPr>
          <p:spPr>
            <a:xfrm flipH="1">
              <a:off x="3549933"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174" name="Google Shape;174;p9"/>
            <p:cNvSpPr/>
            <p:nvPr/>
          </p:nvSpPr>
          <p:spPr>
            <a:xfrm flipH="1">
              <a:off x="3686586" y="5282838"/>
              <a:ext cx="59777" cy="59777"/>
            </a:xfrm>
            <a:prstGeom prst="ellipse">
              <a:avLst/>
            </a:prstGeom>
            <a:solidFill>
              <a:srgbClr val="59595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175" name="Google Shape;175;p9"/>
            <p:cNvSpPr txBox="1"/>
            <p:nvPr/>
          </p:nvSpPr>
          <p:spPr>
            <a:xfrm flipH="1">
              <a:off x="3982450" y="5162498"/>
              <a:ext cx="300458" cy="30045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cxnSp>
          <p:nvCxnSpPr>
            <p:cNvPr id="176" name="Google Shape;176;p9"/>
            <p:cNvCxnSpPr/>
            <p:nvPr/>
          </p:nvCxnSpPr>
          <p:spPr>
            <a:xfrm>
              <a:off x="4070609" y="5312726"/>
              <a:ext cx="124140" cy="0"/>
            </a:xfrm>
            <a:prstGeom prst="straightConnector1">
              <a:avLst/>
            </a:prstGeom>
            <a:noFill/>
            <a:ln cap="flat" cmpd="sng" w="12700">
              <a:solidFill>
                <a:srgbClr val="FFFFFF"/>
              </a:solidFill>
              <a:prstDash val="solid"/>
              <a:miter lim="8000"/>
              <a:headEnd len="sm" w="sm" type="none"/>
              <a:tailEnd len="sm" w="sm" type="none"/>
            </a:ln>
          </p:spPr>
        </p:cxnSp>
        <p:sp>
          <p:nvSpPr>
            <p:cNvPr id="177" name="Google Shape;177;p9"/>
            <p:cNvSpPr/>
            <p:nvPr/>
          </p:nvSpPr>
          <p:spPr>
            <a:xfrm rot="-2700000">
              <a:off x="4099827" y="5269352"/>
              <a:ext cx="86749" cy="86749"/>
            </a:xfrm>
            <a:custGeom>
              <a:rect b="b" l="l" r="r" t="t"/>
              <a:pathLst>
                <a:path extrusionOk="0" h="252248" w="252248">
                  <a:moveTo>
                    <a:pt x="252248" y="0"/>
                  </a:moveTo>
                  <a:lnTo>
                    <a:pt x="252248" y="252248"/>
                  </a:lnTo>
                  <a:lnTo>
                    <a:pt x="0" y="252248"/>
                  </a:lnTo>
                </a:path>
              </a:pathLst>
            </a:custGeom>
            <a:noFill/>
            <a:ln cap="flat" cmpd="sng" w="12700">
              <a:solidFill>
                <a:srgbClr val="FFFF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sp>
          <p:nvSpPr>
            <p:cNvPr id="178" name="Google Shape;178;p9"/>
            <p:cNvSpPr txBox="1"/>
            <p:nvPr/>
          </p:nvSpPr>
          <p:spPr>
            <a:xfrm>
              <a:off x="2603430" y="5162498"/>
              <a:ext cx="300458" cy="300458"/>
            </a:xfrm>
            <a:prstGeom prst="rect">
              <a:avLst/>
            </a:prstGeom>
            <a:solidFill>
              <a:srgbClr val="7F7F7F">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cxnSp>
          <p:nvCxnSpPr>
            <p:cNvPr id="179" name="Google Shape;179;p9"/>
            <p:cNvCxnSpPr/>
            <p:nvPr/>
          </p:nvCxnSpPr>
          <p:spPr>
            <a:xfrm rot="10800000">
              <a:off x="2691590" y="5312726"/>
              <a:ext cx="124140" cy="0"/>
            </a:xfrm>
            <a:prstGeom prst="straightConnector1">
              <a:avLst/>
            </a:prstGeom>
            <a:noFill/>
            <a:ln cap="flat" cmpd="sng" w="12700">
              <a:solidFill>
                <a:schemeClr val="dk1"/>
              </a:solidFill>
              <a:prstDash val="solid"/>
              <a:miter lim="8000"/>
              <a:headEnd len="sm" w="sm" type="none"/>
              <a:tailEnd len="sm" w="sm" type="none"/>
            </a:ln>
          </p:spPr>
        </p:cxnSp>
        <p:sp>
          <p:nvSpPr>
            <p:cNvPr id="180" name="Google Shape;180;p9"/>
            <p:cNvSpPr/>
            <p:nvPr/>
          </p:nvSpPr>
          <p:spPr>
            <a:xfrm flipH="1" rot="2700000">
              <a:off x="2699763" y="5269352"/>
              <a:ext cx="86749" cy="86749"/>
            </a:xfrm>
            <a:custGeom>
              <a:rect b="b" l="l" r="r" t="t"/>
              <a:pathLst>
                <a:path extrusionOk="0" h="252248" w="252248">
                  <a:moveTo>
                    <a:pt x="252248" y="0"/>
                  </a:moveTo>
                  <a:lnTo>
                    <a:pt x="252248" y="252248"/>
                  </a:lnTo>
                  <a:lnTo>
                    <a:pt x="0" y="252248"/>
                  </a:lnTo>
                </a:path>
              </a:pathLst>
            </a:custGeom>
            <a:no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c83310895d_0_24"/>
          <p:cNvSpPr/>
          <p:nvPr/>
        </p:nvSpPr>
        <p:spPr>
          <a:xfrm>
            <a:off x="264152" y="277385"/>
            <a:ext cx="360094" cy="285770"/>
          </a:xfrm>
          <a:custGeom>
            <a:rect b="b" l="l" r="r" t="t"/>
            <a:pathLst>
              <a:path extrusionOk="0" h="342240" w="431250">
                <a:moveTo>
                  <a:pt x="431250" y="0"/>
                </a:moveTo>
                <a:lnTo>
                  <a:pt x="431250" y="74003"/>
                </a:lnTo>
                <a:cubicBezTo>
                  <a:pt x="377945" y="74028"/>
                  <a:pt x="334333" y="116456"/>
                  <a:pt x="332839" y="169740"/>
                </a:cubicBezTo>
                <a:lnTo>
                  <a:pt x="431250" y="169740"/>
                </a:lnTo>
                <a:lnTo>
                  <a:pt x="431250" y="342240"/>
                </a:lnTo>
                <a:lnTo>
                  <a:pt x="258750" y="342240"/>
                </a:lnTo>
                <a:lnTo>
                  <a:pt x="258750" y="169740"/>
                </a:lnTo>
                <a:cubicBezTo>
                  <a:pt x="260258" y="75551"/>
                  <a:pt x="337049" y="-12"/>
                  <a:pt x="431250" y="0"/>
                </a:cubicBezTo>
                <a:close/>
                <a:moveTo>
                  <a:pt x="172500" y="0"/>
                </a:moveTo>
                <a:lnTo>
                  <a:pt x="172500" y="74003"/>
                </a:lnTo>
                <a:cubicBezTo>
                  <a:pt x="119195" y="74028"/>
                  <a:pt x="75583" y="116456"/>
                  <a:pt x="74089" y="169740"/>
                </a:cubicBezTo>
                <a:lnTo>
                  <a:pt x="172500" y="169740"/>
                </a:lnTo>
                <a:lnTo>
                  <a:pt x="172500" y="342240"/>
                </a:lnTo>
                <a:lnTo>
                  <a:pt x="0" y="342240"/>
                </a:lnTo>
                <a:lnTo>
                  <a:pt x="0" y="169740"/>
                </a:lnTo>
                <a:cubicBezTo>
                  <a:pt x="1508" y="75551"/>
                  <a:pt x="78299" y="-12"/>
                  <a:pt x="172500" y="0"/>
                </a:cubicBezTo>
                <a:close/>
              </a:path>
            </a:pathLst>
          </a:cu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
        <p:nvSpPr>
          <p:cNvPr id="186" name="Google Shape;186;g2c83310895d_0_24"/>
          <p:cNvSpPr txBox="1"/>
          <p:nvPr/>
        </p:nvSpPr>
        <p:spPr>
          <a:xfrm>
            <a:off x="264150" y="864400"/>
            <a:ext cx="10917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600">
              <a:solidFill>
                <a:schemeClr val="accent1"/>
              </a:solidFill>
              <a:latin typeface="Catamaran"/>
              <a:ea typeface="Catamaran"/>
              <a:cs typeface="Catamaran"/>
              <a:sym typeface="Catamaran"/>
            </a:endParaRPr>
          </a:p>
        </p:txBody>
      </p:sp>
      <p:pic>
        <p:nvPicPr>
          <p:cNvPr id="187" name="Google Shape;187;g2c83310895d_0_24"/>
          <p:cNvPicPr preferRelativeResize="0"/>
          <p:nvPr/>
        </p:nvPicPr>
        <p:blipFill>
          <a:blip r:embed="rId3">
            <a:alphaModFix/>
          </a:blip>
          <a:stretch>
            <a:fillRect/>
          </a:stretch>
        </p:blipFill>
        <p:spPr>
          <a:xfrm>
            <a:off x="4001400" y="457200"/>
            <a:ext cx="8190602" cy="3267449"/>
          </a:xfrm>
          <a:prstGeom prst="rect">
            <a:avLst/>
          </a:prstGeom>
          <a:noFill/>
          <a:ln>
            <a:noFill/>
          </a:ln>
        </p:spPr>
      </p:pic>
      <p:pic>
        <p:nvPicPr>
          <p:cNvPr id="188" name="Google Shape;188;g2c83310895d_0_24"/>
          <p:cNvPicPr preferRelativeResize="0"/>
          <p:nvPr/>
        </p:nvPicPr>
        <p:blipFill rotWithShape="1">
          <a:blip r:embed="rId4">
            <a:alphaModFix/>
          </a:blip>
          <a:srcRect b="0" l="0" r="22075" t="0"/>
          <a:stretch/>
        </p:blipFill>
        <p:spPr>
          <a:xfrm>
            <a:off x="0" y="457200"/>
            <a:ext cx="4081215" cy="3267450"/>
          </a:xfrm>
          <a:prstGeom prst="rect">
            <a:avLst/>
          </a:prstGeom>
          <a:noFill/>
          <a:ln>
            <a:noFill/>
          </a:ln>
        </p:spPr>
      </p:pic>
      <p:pic>
        <p:nvPicPr>
          <p:cNvPr id="189" name="Google Shape;189;g2c83310895d_0_24"/>
          <p:cNvPicPr preferRelativeResize="0"/>
          <p:nvPr/>
        </p:nvPicPr>
        <p:blipFill>
          <a:blip r:embed="rId5">
            <a:alphaModFix/>
          </a:blip>
          <a:stretch>
            <a:fillRect/>
          </a:stretch>
        </p:blipFill>
        <p:spPr>
          <a:xfrm>
            <a:off x="0" y="3863618"/>
            <a:ext cx="12192000" cy="23729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A66AC"/>
      </a:dk2>
      <a:lt2>
        <a:srgbClr val="E0EBF6"/>
      </a:lt2>
      <a:accent1>
        <a:srgbClr val="1B4939"/>
      </a:accent1>
      <a:accent2>
        <a:srgbClr val="346253"/>
      </a:accent2>
      <a:accent3>
        <a:srgbClr val="5693A8"/>
      </a:accent3>
      <a:accent4>
        <a:srgbClr val="4CC19F"/>
      </a:accent4>
      <a:accent5>
        <a:srgbClr val="9EEEF7"/>
      </a:accent5>
      <a:accent6>
        <a:srgbClr val="BDE9E8"/>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